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97" r:id="rId5"/>
    <p:sldId id="299" r:id="rId6"/>
    <p:sldId id="259" r:id="rId7"/>
    <p:sldId id="260" r:id="rId8"/>
    <p:sldId id="261" r:id="rId9"/>
    <p:sldId id="266" r:id="rId10"/>
    <p:sldId id="265" r:id="rId11"/>
    <p:sldId id="264" r:id="rId12"/>
    <p:sldId id="263" r:id="rId13"/>
    <p:sldId id="262"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98" r:id="rId33"/>
    <p:sldId id="285" r:id="rId34"/>
    <p:sldId id="286" r:id="rId35"/>
    <p:sldId id="287" r:id="rId36"/>
    <p:sldId id="288" r:id="rId37"/>
    <p:sldId id="300" r:id="rId38"/>
    <p:sldId id="301" r:id="rId39"/>
    <p:sldId id="302" r:id="rId40"/>
    <p:sldId id="303" r:id="rId41"/>
    <p:sldId id="304" r:id="rId42"/>
    <p:sldId id="305" r:id="rId43"/>
    <p:sldId id="323" r:id="rId44"/>
    <p:sldId id="324" r:id="rId45"/>
    <p:sldId id="310" r:id="rId46"/>
    <p:sldId id="309" r:id="rId47"/>
    <p:sldId id="308" r:id="rId48"/>
    <p:sldId id="307" r:id="rId49"/>
    <p:sldId id="306" r:id="rId50"/>
    <p:sldId id="311" r:id="rId51"/>
    <p:sldId id="312" r:id="rId52"/>
    <p:sldId id="313" r:id="rId53"/>
    <p:sldId id="314" r:id="rId54"/>
    <p:sldId id="315" r:id="rId55"/>
    <p:sldId id="325" r:id="rId56"/>
    <p:sldId id="316"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41" autoAdjust="0"/>
    <p:restoredTop sz="94660"/>
  </p:normalViewPr>
  <p:slideViewPr>
    <p:cSldViewPr snapToGrid="0">
      <p:cViewPr varScale="1">
        <p:scale>
          <a:sx n="109" d="100"/>
          <a:sy n="109" d="100"/>
        </p:scale>
        <p:origin x="138"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smtClean="0"/>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1CAD7C8-21E9-4CE4-9E5E-8F7C49E6FB0E}" type="datetimeFigureOut">
              <a:rPr lang="en-CA" smtClean="0"/>
              <a:t>24/03/2015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B1D2760-74F3-49B3-AC42-2D4E472E6242}" type="slidenum">
              <a:rPr lang="en-CA" smtClean="0"/>
              <a:t>‹#›</a:t>
            </a:fld>
            <a:endParaRPr lang="en-CA"/>
          </a:p>
        </p:txBody>
      </p:sp>
    </p:spTree>
    <p:extLst>
      <p:ext uri="{BB962C8B-B14F-4D97-AF65-F5344CB8AC3E}">
        <p14:creationId xmlns:p14="http://schemas.microsoft.com/office/powerpoint/2010/main" val="4097992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1CAD7C8-21E9-4CE4-9E5E-8F7C49E6FB0E}" type="datetimeFigureOut">
              <a:rPr lang="en-CA" smtClean="0"/>
              <a:t>24/03/2015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B1D2760-74F3-49B3-AC42-2D4E472E6242}" type="slidenum">
              <a:rPr lang="en-CA" smtClean="0"/>
              <a:t>‹#›</a:t>
            </a:fld>
            <a:endParaRPr lang="en-CA"/>
          </a:p>
        </p:txBody>
      </p:sp>
    </p:spTree>
    <p:extLst>
      <p:ext uri="{BB962C8B-B14F-4D97-AF65-F5344CB8AC3E}">
        <p14:creationId xmlns:p14="http://schemas.microsoft.com/office/powerpoint/2010/main" val="147328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41CAD7C8-21E9-4CE4-9E5E-8F7C49E6FB0E}" type="datetimeFigureOut">
              <a:rPr lang="en-CA" smtClean="0"/>
              <a:t>24/03/2015</a:t>
            </a:fld>
            <a:endParaRPr lang="en-CA"/>
          </a:p>
        </p:txBody>
      </p:sp>
      <p:sp>
        <p:nvSpPr>
          <p:cNvPr id="5" name="Footer Placeholder 4"/>
          <p:cNvSpPr>
            <a:spLocks noGrp="1"/>
          </p:cNvSpPr>
          <p:nvPr>
            <p:ph type="ftr" sz="quarter" idx="11"/>
          </p:nvPr>
        </p:nvSpPr>
        <p:spPr>
          <a:xfrm>
            <a:off x="3776135" y="6422854"/>
            <a:ext cx="4279669" cy="365125"/>
          </a:xfrm>
        </p:spPr>
        <p:txBody>
          <a:bodyPr/>
          <a:lstStyle/>
          <a:p>
            <a:endParaRPr lang="en-CA"/>
          </a:p>
        </p:txBody>
      </p:sp>
      <p:sp>
        <p:nvSpPr>
          <p:cNvPr id="6" name="Slide Number Placeholder 5"/>
          <p:cNvSpPr>
            <a:spLocks noGrp="1"/>
          </p:cNvSpPr>
          <p:nvPr>
            <p:ph type="sldNum" sz="quarter" idx="12"/>
          </p:nvPr>
        </p:nvSpPr>
        <p:spPr>
          <a:xfrm>
            <a:off x="8073048" y="6422854"/>
            <a:ext cx="879759" cy="365125"/>
          </a:xfrm>
        </p:spPr>
        <p:txBody>
          <a:bodyPr/>
          <a:lstStyle/>
          <a:p>
            <a:fld id="{BB1D2760-74F3-49B3-AC42-2D4E472E6242}" type="slidenum">
              <a:rPr lang="en-CA" smtClean="0"/>
              <a:t>‹#›</a:t>
            </a:fld>
            <a:endParaRPr lang="en-CA"/>
          </a:p>
        </p:txBody>
      </p:sp>
    </p:spTree>
    <p:extLst>
      <p:ext uri="{BB962C8B-B14F-4D97-AF65-F5344CB8AC3E}">
        <p14:creationId xmlns:p14="http://schemas.microsoft.com/office/powerpoint/2010/main" val="220074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1CAD7C8-21E9-4CE4-9E5E-8F7C49E6FB0E}" type="datetimeFigureOut">
              <a:rPr lang="en-CA" smtClean="0"/>
              <a:t>24/03/2015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B1D2760-74F3-49B3-AC42-2D4E472E6242}" type="slidenum">
              <a:rPr lang="en-CA" smtClean="0"/>
              <a:t>‹#›</a:t>
            </a:fld>
            <a:endParaRPr lang="en-CA"/>
          </a:p>
        </p:txBody>
      </p:sp>
    </p:spTree>
    <p:extLst>
      <p:ext uri="{BB962C8B-B14F-4D97-AF65-F5344CB8AC3E}">
        <p14:creationId xmlns:p14="http://schemas.microsoft.com/office/powerpoint/2010/main" val="1338330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41CAD7C8-21E9-4CE4-9E5E-8F7C49E6FB0E}" type="datetimeFigureOut">
              <a:rPr lang="en-CA" smtClean="0"/>
              <a:t>24/03/2015</a:t>
            </a:fld>
            <a:endParaRPr lang="en-CA"/>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CA"/>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B1D2760-74F3-49B3-AC42-2D4E472E6242}" type="slidenum">
              <a:rPr lang="en-CA" smtClean="0"/>
              <a:t>‹#›</a:t>
            </a:fld>
            <a:endParaRPr lang="en-CA"/>
          </a:p>
        </p:txBody>
      </p:sp>
    </p:spTree>
    <p:extLst>
      <p:ext uri="{BB962C8B-B14F-4D97-AF65-F5344CB8AC3E}">
        <p14:creationId xmlns:p14="http://schemas.microsoft.com/office/powerpoint/2010/main" val="4035870596"/>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1CAD7C8-21E9-4CE4-9E5E-8F7C49E6FB0E}" type="datetimeFigureOut">
              <a:rPr lang="en-CA" smtClean="0"/>
              <a:t>24/03/2015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B1D2760-74F3-49B3-AC42-2D4E472E6242}" type="slidenum">
              <a:rPr lang="en-CA" smtClean="0"/>
              <a:t>‹#›</a:t>
            </a:fld>
            <a:endParaRPr lang="en-CA"/>
          </a:p>
        </p:txBody>
      </p:sp>
    </p:spTree>
    <p:extLst>
      <p:ext uri="{BB962C8B-B14F-4D97-AF65-F5344CB8AC3E}">
        <p14:creationId xmlns:p14="http://schemas.microsoft.com/office/powerpoint/2010/main" val="2622296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1CAD7C8-21E9-4CE4-9E5E-8F7C49E6FB0E}" type="datetimeFigureOut">
              <a:rPr lang="en-CA" smtClean="0"/>
              <a:t>24/03/2015</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B1D2760-74F3-49B3-AC42-2D4E472E6242}" type="slidenum">
              <a:rPr lang="en-CA" smtClean="0"/>
              <a:t>‹#›</a:t>
            </a:fld>
            <a:endParaRPr lang="en-CA"/>
          </a:p>
        </p:txBody>
      </p:sp>
    </p:spTree>
    <p:extLst>
      <p:ext uri="{BB962C8B-B14F-4D97-AF65-F5344CB8AC3E}">
        <p14:creationId xmlns:p14="http://schemas.microsoft.com/office/powerpoint/2010/main" val="268024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1CAD7C8-21E9-4CE4-9E5E-8F7C49E6FB0E}" type="datetimeFigureOut">
              <a:rPr lang="en-CA" smtClean="0"/>
              <a:t>24/03/2015</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B1D2760-74F3-49B3-AC42-2D4E472E6242}" type="slidenum">
              <a:rPr lang="en-CA" smtClean="0"/>
              <a:t>‹#›</a:t>
            </a:fld>
            <a:endParaRPr lang="en-CA"/>
          </a:p>
        </p:txBody>
      </p:sp>
    </p:spTree>
    <p:extLst>
      <p:ext uri="{BB962C8B-B14F-4D97-AF65-F5344CB8AC3E}">
        <p14:creationId xmlns:p14="http://schemas.microsoft.com/office/powerpoint/2010/main" val="3687852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CAD7C8-21E9-4CE4-9E5E-8F7C49E6FB0E}" type="datetimeFigureOut">
              <a:rPr lang="en-CA" smtClean="0"/>
              <a:t>24/03/2015</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B1D2760-74F3-49B3-AC42-2D4E472E6242}" type="slidenum">
              <a:rPr lang="en-CA" smtClean="0"/>
              <a:t>‹#›</a:t>
            </a:fld>
            <a:endParaRPr lang="en-CA"/>
          </a:p>
        </p:txBody>
      </p:sp>
    </p:spTree>
    <p:extLst>
      <p:ext uri="{BB962C8B-B14F-4D97-AF65-F5344CB8AC3E}">
        <p14:creationId xmlns:p14="http://schemas.microsoft.com/office/powerpoint/2010/main" val="666913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CAD7C8-21E9-4CE4-9E5E-8F7C49E6FB0E}" type="datetimeFigureOut">
              <a:rPr lang="en-CA" smtClean="0"/>
              <a:t>24/03/2015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B1D2760-74F3-49B3-AC42-2D4E472E6242}" type="slidenum">
              <a:rPr lang="en-CA" smtClean="0"/>
              <a:t>‹#›</a:t>
            </a:fld>
            <a:endParaRPr lang="en-CA"/>
          </a:p>
        </p:txBody>
      </p:sp>
    </p:spTree>
    <p:extLst>
      <p:ext uri="{BB962C8B-B14F-4D97-AF65-F5344CB8AC3E}">
        <p14:creationId xmlns:p14="http://schemas.microsoft.com/office/powerpoint/2010/main" val="2447332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CAD7C8-21E9-4CE4-9E5E-8F7C49E6FB0E}" type="datetimeFigureOut">
              <a:rPr lang="en-CA" smtClean="0"/>
              <a:t>24/03/2015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B1D2760-74F3-49B3-AC42-2D4E472E6242}" type="slidenum">
              <a:rPr lang="en-CA" smtClean="0"/>
              <a:t>‹#›</a:t>
            </a:fld>
            <a:endParaRPr lang="en-CA"/>
          </a:p>
        </p:txBody>
      </p:sp>
    </p:spTree>
    <p:extLst>
      <p:ext uri="{BB962C8B-B14F-4D97-AF65-F5344CB8AC3E}">
        <p14:creationId xmlns:p14="http://schemas.microsoft.com/office/powerpoint/2010/main" val="854006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41CAD7C8-21E9-4CE4-9E5E-8F7C49E6FB0E}" type="datetimeFigureOut">
              <a:rPr lang="en-CA" smtClean="0"/>
              <a:t>24/03/2015</a:t>
            </a:fld>
            <a:endParaRPr lang="en-CA"/>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CA"/>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BB1D2760-74F3-49B3-AC42-2D4E472E6242}" type="slidenum">
              <a:rPr lang="en-CA" smtClean="0"/>
              <a:t>‹#›</a:t>
            </a:fld>
            <a:endParaRPr lang="en-CA"/>
          </a:p>
        </p:txBody>
      </p:sp>
    </p:spTree>
    <p:extLst>
      <p:ext uri="{BB962C8B-B14F-4D97-AF65-F5344CB8AC3E}">
        <p14:creationId xmlns:p14="http://schemas.microsoft.com/office/powerpoint/2010/main" val="2130668705"/>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assembly.nl.ca/Legislation/sr/regulations/rc960781.htm" TargetMode="External"/><Relationship Id="rId7" Type="http://schemas.openxmlformats.org/officeDocument/2006/relationships/image" Target="../media/image2.png"/><Relationship Id="rId2" Type="http://schemas.openxmlformats.org/officeDocument/2006/relationships/hyperlink" Target="http://assembly.nl.ca/Legislation/sr/statutes/l02.htm" TargetMode="External"/><Relationship Id="rId1" Type="http://schemas.openxmlformats.org/officeDocument/2006/relationships/slideLayout" Target="../slideLayouts/slideLayout2.xml"/><Relationship Id="rId6" Type="http://schemas.openxmlformats.org/officeDocument/2006/relationships/hyperlink" Target="http://laws-lois.justice.gc.ca/eng/acts/h-6/" TargetMode="External"/><Relationship Id="rId5" Type="http://schemas.openxmlformats.org/officeDocument/2006/relationships/hyperlink" Target="http://www.labour.gc.ca/eng/resources/laws/" TargetMode="External"/><Relationship Id="rId4" Type="http://schemas.openxmlformats.org/officeDocument/2006/relationships/hyperlink" Target="http://www.justice.gov.nl.ca/hrc/act/index.html"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assembly.nl.ca/Legislation/sr/regulations/rc960781.htm" TargetMode="External"/><Relationship Id="rId2" Type="http://schemas.openxmlformats.org/officeDocument/2006/relationships/hyperlink" Target="http://assembly.nl.ca/Legislation/sr/statutes/l02.htm"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www.justice.gov.nl.ca/hrc/act/index.html"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laws-lois.justice.gc.ca/eng/acts/h-6/" TargetMode="External"/><Relationship Id="rId2" Type="http://schemas.openxmlformats.org/officeDocument/2006/relationships/hyperlink" Target="http://www.labour.gc.ca/eng/resources/laws/"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5.xml.rels><?xml version="1.0" encoding="UTF-8" standalone="yes"?>
<Relationships xmlns="http://schemas.openxmlformats.org/package/2006/relationships"><Relationship Id="rId2" Type="http://schemas.openxmlformats.org/officeDocument/2006/relationships/hyperlink" Target="http://www.labour.gc.ca/eng/health_safety/pubs_hs/overview.shtml"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laws-lois.justice.gc.ca/eng/acts/H-6/FullText.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88471" y="304945"/>
            <a:ext cx="9144000" cy="2387600"/>
          </a:xfrm>
        </p:spPr>
        <p:txBody>
          <a:bodyPr/>
          <a:lstStyle/>
          <a:p>
            <a:r>
              <a:rPr lang="en-CA" dirty="0" smtClean="0">
                <a:solidFill>
                  <a:schemeClr val="bg1"/>
                </a:solidFill>
              </a:rPr>
              <a:t>LW1210 - Labour Law</a:t>
            </a:r>
            <a:endParaRPr lang="en-CA" dirty="0">
              <a:solidFill>
                <a:schemeClr val="bg1"/>
              </a:solidFill>
            </a:endParaRPr>
          </a:p>
        </p:txBody>
      </p:sp>
      <p:sp>
        <p:nvSpPr>
          <p:cNvPr id="3" name="Subtitle 2"/>
          <p:cNvSpPr>
            <a:spLocks noGrp="1"/>
          </p:cNvSpPr>
          <p:nvPr>
            <p:ph type="subTitle" idx="1"/>
          </p:nvPr>
        </p:nvSpPr>
        <p:spPr>
          <a:xfrm>
            <a:off x="1440871" y="2474264"/>
            <a:ext cx="9144000" cy="1655762"/>
          </a:xfrm>
        </p:spPr>
        <p:txBody>
          <a:bodyPr/>
          <a:lstStyle/>
          <a:p>
            <a:r>
              <a:rPr lang="en-CA" dirty="0" smtClean="0">
                <a:ln w="0"/>
                <a:solidFill>
                  <a:schemeClr val="bg1"/>
                </a:solidFill>
                <a:effectLst>
                  <a:outerShdw blurRad="38100" dist="19050" dir="2700000" algn="tl" rotWithShape="0">
                    <a:schemeClr val="dk1">
                      <a:alpha val="40000"/>
                    </a:schemeClr>
                  </a:outerShdw>
                </a:effectLst>
              </a:rPr>
              <a:t>Unit 4 </a:t>
            </a:r>
          </a:p>
          <a:p>
            <a:r>
              <a:rPr lang="en-CA" b="1" dirty="0" smtClean="0">
                <a:solidFill>
                  <a:schemeClr val="bg1"/>
                </a:solidFill>
              </a:rPr>
              <a:t>Statute and Subordinate Labour Law</a:t>
            </a:r>
          </a:p>
          <a:p>
            <a:endParaRPr lang="en-CA" dirty="0">
              <a:solidFill>
                <a:schemeClr val="bg1"/>
              </a:solidFill>
            </a:endParaRPr>
          </a:p>
        </p:txBody>
      </p:sp>
    </p:spTree>
    <p:extLst>
      <p:ext uri="{BB962C8B-B14F-4D97-AF65-F5344CB8AC3E}">
        <p14:creationId xmlns:p14="http://schemas.microsoft.com/office/powerpoint/2010/main" val="35243391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normAutofit/>
          </a:bodyPr>
          <a:lstStyle/>
          <a:p>
            <a:pPr marL="0" indent="0">
              <a:buNone/>
            </a:pPr>
            <a:r>
              <a:rPr lang="en-CA" b="1" dirty="0" smtClean="0"/>
              <a:t>Sec. 6 - Continuation </a:t>
            </a:r>
            <a:r>
              <a:rPr lang="en-CA" b="1" dirty="0"/>
              <a:t>of </a:t>
            </a:r>
            <a:r>
              <a:rPr lang="en-CA" b="1" dirty="0" smtClean="0"/>
              <a:t>employment – Total employment time is not affected by the employer being sold</a:t>
            </a:r>
            <a:endParaRPr lang="en-CA" dirty="0"/>
          </a:p>
          <a:p>
            <a:r>
              <a:rPr lang="en-CA" dirty="0" smtClean="0"/>
              <a:t>Where </a:t>
            </a:r>
            <a:r>
              <a:rPr lang="en-CA" dirty="0"/>
              <a:t>an employer transfers, assigns or conveys the undertaking of that employer to another person or firm, and that person or firm continues the undertaking so transferred, assigned or conveyed, the continued and uninterrupted employment of the employee by the person having so acquired the undertaking shall be considered to be continuous with the period of employment with the 1st named employer, and counts as against the new employer for the regulation of the rights, benefits and privileges of the employee under this Act.</a:t>
            </a:r>
          </a:p>
          <a:p>
            <a:endParaRPr lang="en-CA" dirty="0"/>
          </a:p>
        </p:txBody>
      </p:sp>
    </p:spTree>
    <p:extLst>
      <p:ext uri="{BB962C8B-B14F-4D97-AF65-F5344CB8AC3E}">
        <p14:creationId xmlns:p14="http://schemas.microsoft.com/office/powerpoint/2010/main" val="6884194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a:xfrm>
            <a:off x="838200" y="1825624"/>
            <a:ext cx="10515600" cy="4630593"/>
          </a:xfrm>
        </p:spPr>
        <p:txBody>
          <a:bodyPr>
            <a:normAutofit lnSpcReduction="10000"/>
          </a:bodyPr>
          <a:lstStyle/>
          <a:p>
            <a:pPr marL="0" indent="0">
              <a:buNone/>
            </a:pPr>
            <a:r>
              <a:rPr lang="en-CA" b="1" dirty="0" smtClean="0"/>
              <a:t>Part 1 - VACATIONS </a:t>
            </a:r>
            <a:r>
              <a:rPr lang="en-CA" b="1" dirty="0"/>
              <a:t>WITH </a:t>
            </a:r>
            <a:r>
              <a:rPr lang="en-CA" b="1" dirty="0" smtClean="0"/>
              <a:t>PAY</a:t>
            </a:r>
          </a:p>
          <a:p>
            <a:r>
              <a:rPr lang="en-CA" dirty="0" smtClean="0"/>
              <a:t>an employee works for an employer at least 90% of the normal working hours in a continuous 12 month period, beginning on the date of the start of employment or upon termination of a preceding 12 month period; and (b)  the employment by that employee does not stop before the end of that 12 month period,</a:t>
            </a:r>
          </a:p>
          <a:p>
            <a:r>
              <a:rPr lang="en-CA" b="1" u="sng" dirty="0" smtClean="0"/>
              <a:t>the employer shall </a:t>
            </a:r>
            <a:r>
              <a:rPr lang="en-CA" b="1" dirty="0" smtClean="0"/>
              <a:t>permit the employee, within 10 months after the end of the continuous 12 month period, to take an annual vacation of not less than 2 weeks, and shall pay to the employee at the time provided in section 10 wages amounting to 4% of the total wages </a:t>
            </a:r>
            <a:r>
              <a:rPr lang="en-CA" dirty="0" smtClean="0"/>
              <a:t>earned by that employee during the 12 month period.</a:t>
            </a:r>
          </a:p>
          <a:p>
            <a:r>
              <a:rPr lang="en-CA" dirty="0" smtClean="0"/>
              <a:t>After 15 years of continuous employment with the same employer, </a:t>
            </a:r>
            <a:r>
              <a:rPr lang="en-CA" b="1" u="sng" dirty="0" smtClean="0"/>
              <a:t>the employer shal</a:t>
            </a:r>
            <a:r>
              <a:rPr lang="en-CA" b="1" dirty="0" smtClean="0"/>
              <a:t>l permit the employee within 10 months after the end of the 15 year period to take an annual vacation of not less than 3 weeks and shall pay to the employee at the time provided in section 10 wages amounting to 6% </a:t>
            </a:r>
            <a:r>
              <a:rPr lang="en-CA" dirty="0" smtClean="0"/>
              <a:t>of the total wages earned by that employee during the 12 month period.</a:t>
            </a:r>
            <a:endParaRPr lang="en-CA" dirty="0"/>
          </a:p>
        </p:txBody>
      </p:sp>
    </p:spTree>
    <p:extLst>
      <p:ext uri="{BB962C8B-B14F-4D97-AF65-F5344CB8AC3E}">
        <p14:creationId xmlns:p14="http://schemas.microsoft.com/office/powerpoint/2010/main" val="14248492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normAutofit/>
          </a:bodyPr>
          <a:lstStyle/>
          <a:p>
            <a:r>
              <a:rPr lang="en-CA" b="1" dirty="0" smtClean="0"/>
              <a:t>Part 2 – Sec. 14 PAID PUBLIC HOLIDAYS</a:t>
            </a:r>
          </a:p>
          <a:p>
            <a:r>
              <a:rPr lang="en-CA" dirty="0" smtClean="0"/>
              <a:t>             (1)  New Year's Day;</a:t>
            </a:r>
          </a:p>
          <a:p>
            <a:r>
              <a:rPr lang="en-CA" dirty="0" smtClean="0"/>
              <a:t>             (2)  Good Friday;</a:t>
            </a:r>
          </a:p>
          <a:p>
            <a:r>
              <a:rPr lang="en-CA" dirty="0" smtClean="0"/>
              <a:t>             (3)  Remembrance Day;</a:t>
            </a:r>
          </a:p>
          <a:p>
            <a:r>
              <a:rPr lang="en-CA" dirty="0" smtClean="0"/>
              <a:t>             (4)  Memorial Day;</a:t>
            </a:r>
          </a:p>
          <a:p>
            <a:r>
              <a:rPr lang="en-CA" dirty="0" smtClean="0"/>
              <a:t>             (5)  Labour Day;</a:t>
            </a:r>
          </a:p>
          <a:p>
            <a:r>
              <a:rPr lang="en-CA" dirty="0" smtClean="0"/>
              <a:t>             (6)  Christmas Day; and</a:t>
            </a:r>
          </a:p>
          <a:p>
            <a:r>
              <a:rPr lang="en-CA" dirty="0" smtClean="0"/>
              <a:t>             (7)  other days that may be proclaimed by the Lieutenant-Governor in Council as a public holiday for the purpose of this Act.</a:t>
            </a:r>
            <a:endParaRPr lang="en-CA" dirty="0"/>
          </a:p>
        </p:txBody>
      </p:sp>
    </p:spTree>
    <p:extLst>
      <p:ext uri="{BB962C8B-B14F-4D97-AF65-F5344CB8AC3E}">
        <p14:creationId xmlns:p14="http://schemas.microsoft.com/office/powerpoint/2010/main" val="23022181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normAutofit fontScale="92500"/>
          </a:bodyPr>
          <a:lstStyle/>
          <a:p>
            <a:pPr marL="0" indent="0">
              <a:buNone/>
            </a:pPr>
            <a:r>
              <a:rPr lang="en-CA" b="1" dirty="0" smtClean="0"/>
              <a:t>Sec. 15 - Working on Public holidays</a:t>
            </a:r>
          </a:p>
          <a:p>
            <a:r>
              <a:rPr lang="en-CA" b="1" u="sng" dirty="0" smtClean="0"/>
              <a:t>An employer shall not require </a:t>
            </a:r>
            <a:r>
              <a:rPr lang="en-CA" b="1" dirty="0" smtClean="0"/>
              <a:t>an employee to work under a contract of service on a public holiday</a:t>
            </a:r>
            <a:r>
              <a:rPr lang="en-CA" dirty="0" smtClean="0"/>
              <a:t>. In such case the employer shall pay to an employee the wages to which the employee would be entitled for work performed during a public holiday. </a:t>
            </a:r>
          </a:p>
          <a:p>
            <a:r>
              <a:rPr lang="en-CA" dirty="0" smtClean="0"/>
              <a:t>The wages shall be calculated by multiplying the employee's hourly rate of pay by the average number of hours worked in a day by the employee in the 3 weeks immediately preceding the holiday.</a:t>
            </a:r>
          </a:p>
          <a:p>
            <a:r>
              <a:rPr lang="en-CA" dirty="0" smtClean="0"/>
              <a:t>Where a public holiday falls on a day that an employee is not required to work under the contract of service, the employer shall not require that employee to work during the 1st working day immediately following the public holiday, or during another day on which the employer and the employee shall mutually agree</a:t>
            </a:r>
          </a:p>
          <a:p>
            <a:r>
              <a:rPr lang="en-CA" dirty="0" smtClean="0"/>
              <a:t>Exceptions exist for workers working in the Public Interest (</a:t>
            </a:r>
            <a:r>
              <a:rPr lang="en-CA" dirty="0" err="1" smtClean="0"/>
              <a:t>Secs</a:t>
            </a:r>
            <a:r>
              <a:rPr lang="en-CA" dirty="0" smtClean="0"/>
              <a:t>. 18 &amp; 19)</a:t>
            </a:r>
            <a:endParaRPr lang="en-CA" dirty="0"/>
          </a:p>
        </p:txBody>
      </p:sp>
    </p:spTree>
    <p:extLst>
      <p:ext uri="{BB962C8B-B14F-4D97-AF65-F5344CB8AC3E}">
        <p14:creationId xmlns:p14="http://schemas.microsoft.com/office/powerpoint/2010/main" val="14319702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normAutofit lnSpcReduction="10000"/>
          </a:bodyPr>
          <a:lstStyle/>
          <a:p>
            <a:pPr marL="0" indent="0">
              <a:buNone/>
            </a:pPr>
            <a:r>
              <a:rPr lang="en-CA" b="1" dirty="0" smtClean="0"/>
              <a:t>Sec. 18.2 Compensation for Working on Public holidays</a:t>
            </a:r>
          </a:p>
          <a:p>
            <a:endParaRPr lang="en-CA" dirty="0" smtClean="0"/>
          </a:p>
          <a:p>
            <a:r>
              <a:rPr lang="en-CA" b="1" dirty="0" smtClean="0"/>
              <a:t>If employee has to work on a public holiday, </a:t>
            </a:r>
            <a:r>
              <a:rPr lang="en-CA" b="1" u="sng" dirty="0" smtClean="0"/>
              <a:t>the employer must </a:t>
            </a:r>
            <a:r>
              <a:rPr lang="en-CA" b="1" dirty="0" smtClean="0"/>
              <a:t>pay to the employee twice the wages properly earned by the employee</a:t>
            </a:r>
            <a:r>
              <a:rPr lang="en-CA" dirty="0" smtClean="0"/>
              <a:t> for that day under the contract of service as if that day were a normal working day;</a:t>
            </a:r>
          </a:p>
          <a:p>
            <a:r>
              <a:rPr lang="en-CA" dirty="0" smtClean="0"/>
              <a:t>             (b)  permit the employee to enjoy 1 full day's holiday within 30 days after the public holiday with the same pay that the employee would be entitled to under subsection 15(2) if that day were a public holiday; or</a:t>
            </a:r>
          </a:p>
          <a:p>
            <a:r>
              <a:rPr lang="en-CA" dirty="0" smtClean="0"/>
              <a:t>             (c)  permit the employee to add to the annual vacation to which the employee is entitled under Part I 1 extra full day with the same pay that the employee would be entitled to under subsection 15(2) if that day were a public holiday.</a:t>
            </a:r>
            <a:endParaRPr lang="en-CA" dirty="0"/>
          </a:p>
        </p:txBody>
      </p:sp>
    </p:spTree>
    <p:extLst>
      <p:ext uri="{BB962C8B-B14F-4D97-AF65-F5344CB8AC3E}">
        <p14:creationId xmlns:p14="http://schemas.microsoft.com/office/powerpoint/2010/main" val="30991359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lstStyle/>
          <a:p>
            <a:pPr marL="0" indent="0">
              <a:buNone/>
            </a:pPr>
            <a:r>
              <a:rPr lang="en-CA" b="1" dirty="0" smtClean="0"/>
              <a:t>Part 3 – Sec 21 - Designation </a:t>
            </a:r>
            <a:r>
              <a:rPr lang="en-CA" b="1" dirty="0"/>
              <a:t>of </a:t>
            </a:r>
            <a:r>
              <a:rPr lang="en-CA" b="1" dirty="0" smtClean="0"/>
              <a:t>a week</a:t>
            </a:r>
            <a:endParaRPr lang="en-CA" dirty="0"/>
          </a:p>
          <a:p>
            <a:r>
              <a:rPr lang="en-CA" dirty="0" smtClean="0"/>
              <a:t>An </a:t>
            </a:r>
            <a:r>
              <a:rPr lang="en-CA" dirty="0"/>
              <a:t>employer may designate a period of 7 continuous days as a week for the purpose of this Part</a:t>
            </a:r>
            <a:r>
              <a:rPr lang="en-CA" dirty="0" smtClean="0"/>
              <a:t>.  </a:t>
            </a:r>
          </a:p>
          <a:p>
            <a:r>
              <a:rPr lang="en-CA" dirty="0" smtClean="0"/>
              <a:t>An employer shall grant to every employee a period of rest of not less than 24 consecutive hours during each week of employment.</a:t>
            </a:r>
          </a:p>
          <a:p>
            <a:r>
              <a:rPr lang="en-CA" dirty="0" smtClean="0"/>
              <a:t>Without limiting anything contained in a statute of the province relating to specific undertakings, the rest period referred to in subsection (1) shall be a Sunday wherever possible.</a:t>
            </a:r>
          </a:p>
          <a:p>
            <a:r>
              <a:rPr lang="en-CA" dirty="0" smtClean="0"/>
              <a:t>There are specified exemptions</a:t>
            </a:r>
            <a:endParaRPr lang="en-CA" dirty="0"/>
          </a:p>
          <a:p>
            <a:endParaRPr lang="en-CA" dirty="0"/>
          </a:p>
        </p:txBody>
      </p:sp>
    </p:spTree>
    <p:extLst>
      <p:ext uri="{BB962C8B-B14F-4D97-AF65-F5344CB8AC3E}">
        <p14:creationId xmlns:p14="http://schemas.microsoft.com/office/powerpoint/2010/main" val="39088895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normAutofit/>
          </a:bodyPr>
          <a:lstStyle/>
          <a:p>
            <a:pPr marL="0" indent="0">
              <a:buNone/>
            </a:pPr>
            <a:r>
              <a:rPr lang="en-CA" b="1" dirty="0" smtClean="0"/>
              <a:t>Sec. 23 Daily maximum hours</a:t>
            </a:r>
          </a:p>
          <a:p>
            <a:r>
              <a:rPr lang="en-CA" dirty="0" smtClean="0"/>
              <a:t>Except in the case of an emergency that constitutes an imminent hazard to life or property, </a:t>
            </a:r>
            <a:r>
              <a:rPr lang="en-CA" b="1" u="sng" dirty="0" smtClean="0"/>
              <a:t>an employer shall </a:t>
            </a:r>
            <a:r>
              <a:rPr lang="en-CA" b="1" dirty="0" smtClean="0"/>
              <a:t>permit an employee to take and an employee shall take not less than 8 consecutive hours off </a:t>
            </a:r>
            <a:r>
              <a:rPr lang="en-CA" dirty="0" smtClean="0"/>
              <a:t>work in each unbroken 24 hour period of employment.</a:t>
            </a:r>
          </a:p>
          <a:p>
            <a:r>
              <a:rPr lang="en-CA" dirty="0" smtClean="0"/>
              <a:t>Rest period: Subject to the regulations, </a:t>
            </a:r>
            <a:r>
              <a:rPr lang="en-CA" b="1" u="sng" dirty="0" smtClean="0"/>
              <a:t>an employer shall </a:t>
            </a:r>
            <a:r>
              <a:rPr lang="en-CA" b="1" dirty="0" smtClean="0"/>
              <a:t>permit an employee to take an unbroken rest period of 1 hour immediately following each 5 consecutive hours employed </a:t>
            </a:r>
            <a:r>
              <a:rPr lang="en-CA" dirty="0" smtClean="0"/>
              <a:t>under the contract of service.</a:t>
            </a:r>
            <a:endParaRPr lang="en-CA" dirty="0"/>
          </a:p>
        </p:txBody>
      </p:sp>
    </p:spTree>
    <p:extLst>
      <p:ext uri="{BB962C8B-B14F-4D97-AF65-F5344CB8AC3E}">
        <p14:creationId xmlns:p14="http://schemas.microsoft.com/office/powerpoint/2010/main" val="42419639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lstStyle/>
          <a:p>
            <a:pPr marL="0" indent="0">
              <a:buNone/>
            </a:pPr>
            <a:r>
              <a:rPr lang="en-CA" b="1" dirty="0" smtClean="0"/>
              <a:t>Sec. 25 – Overtime</a:t>
            </a:r>
          </a:p>
          <a:p>
            <a:r>
              <a:rPr lang="en-CA" dirty="0" smtClean="0"/>
              <a:t>Where an employee works in excess of the standard working hours as permitted by this Part, </a:t>
            </a:r>
            <a:r>
              <a:rPr lang="en-CA" b="1" u="sng" dirty="0" smtClean="0"/>
              <a:t>the employer shall </a:t>
            </a:r>
            <a:r>
              <a:rPr lang="en-CA" b="1" dirty="0" smtClean="0"/>
              <a:t>pay to the employee the rate of wages for overtime </a:t>
            </a:r>
            <a:r>
              <a:rPr lang="en-CA" dirty="0" smtClean="0"/>
              <a:t>that may be set out in the regulations by prescribed formula, which may differ for different classes of employees in different undertakings or a part of them.</a:t>
            </a:r>
          </a:p>
          <a:p>
            <a:r>
              <a:rPr lang="en-CA" b="1" u="sng" dirty="0" smtClean="0"/>
              <a:t>An employer may </a:t>
            </a:r>
            <a:r>
              <a:rPr lang="en-CA" b="1" dirty="0" smtClean="0"/>
              <a:t>compensate an employee for overtime hours by giving one and a half hours of paid time off work for each hour of overtime worked instead of overtime pay where,</a:t>
            </a:r>
            <a:endParaRPr lang="en-CA" b="1" dirty="0"/>
          </a:p>
        </p:txBody>
      </p:sp>
    </p:spTree>
    <p:extLst>
      <p:ext uri="{BB962C8B-B14F-4D97-AF65-F5344CB8AC3E}">
        <p14:creationId xmlns:p14="http://schemas.microsoft.com/office/powerpoint/2010/main" val="12999451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lstStyle/>
          <a:p>
            <a:pPr marL="0" indent="0">
              <a:buNone/>
            </a:pPr>
            <a:r>
              <a:rPr lang="en-CA" b="1" dirty="0" smtClean="0"/>
              <a:t>Part 4 – Sec 27 - Minimum wage</a:t>
            </a:r>
          </a:p>
          <a:p>
            <a:r>
              <a:rPr lang="en-CA" b="1" u="sng" dirty="0" smtClean="0"/>
              <a:t>The Lieutenant-Governor in Council may </a:t>
            </a:r>
            <a:r>
              <a:rPr lang="en-CA" b="1" dirty="0" smtClean="0"/>
              <a:t>make regulations respecting minimum wages payable </a:t>
            </a:r>
            <a:r>
              <a:rPr lang="en-CA" dirty="0" smtClean="0"/>
              <a:t>by an employer to an employee including regulations respecting</a:t>
            </a:r>
          </a:p>
          <a:p>
            <a:r>
              <a:rPr lang="en-CA" dirty="0" smtClean="0"/>
              <a:t>Labour Standard Regulations spell out exactly what the rate of the minimum Wage is. </a:t>
            </a:r>
            <a:endParaRPr lang="en-CA" dirty="0"/>
          </a:p>
        </p:txBody>
      </p:sp>
    </p:spTree>
    <p:extLst>
      <p:ext uri="{BB962C8B-B14F-4D97-AF65-F5344CB8AC3E}">
        <p14:creationId xmlns:p14="http://schemas.microsoft.com/office/powerpoint/2010/main" val="6111985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normAutofit fontScale="92500"/>
          </a:bodyPr>
          <a:lstStyle/>
          <a:p>
            <a:pPr marL="0" indent="0">
              <a:buNone/>
            </a:pPr>
            <a:r>
              <a:rPr lang="en-CA" b="1" dirty="0" smtClean="0"/>
              <a:t>Part 5 Wage Protection  Sec 33 - Payment of wages</a:t>
            </a:r>
          </a:p>
          <a:p>
            <a:r>
              <a:rPr lang="en-CA" dirty="0" smtClean="0"/>
              <a:t>At least half monthly and within 7 days after the end of the pay period, an employer shall pay to an employee all wages earned by the employee in a pay period.</a:t>
            </a:r>
          </a:p>
          <a:p>
            <a:r>
              <a:rPr lang="en-CA" dirty="0" smtClean="0"/>
              <a:t>Where an employee's contract of service is terminated, the employer shall pay to the employee within 1 week from the date of the termination of the contract of service the wages due to that employee up until the date of termination of that contract.</a:t>
            </a:r>
            <a:r>
              <a:rPr lang="en-CA" dirty="0"/>
              <a:t> at the employee's place of employment within the regular working hours of the employee or another time that the employer and employee may agree;</a:t>
            </a:r>
          </a:p>
          <a:p>
            <a:r>
              <a:rPr lang="en-CA" dirty="0"/>
              <a:t>             (b)  at the place of normal residence of the employee either by personal delivery or by prepaid postage addressed to the employee at that address; or</a:t>
            </a:r>
          </a:p>
          <a:p>
            <a:r>
              <a:rPr lang="en-CA" dirty="0"/>
              <a:t>             (c)  by deposit to the account of the employee within the bank of the employee,</a:t>
            </a:r>
          </a:p>
          <a:p>
            <a:endParaRPr lang="en-CA" dirty="0"/>
          </a:p>
        </p:txBody>
      </p:sp>
    </p:spTree>
    <p:extLst>
      <p:ext uri="{BB962C8B-B14F-4D97-AF65-F5344CB8AC3E}">
        <p14:creationId xmlns:p14="http://schemas.microsoft.com/office/powerpoint/2010/main" val="41017782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Labour Laws</a:t>
            </a:r>
            <a:endParaRPr lang="en-CA" b="1" dirty="0"/>
          </a:p>
        </p:txBody>
      </p:sp>
      <p:sp>
        <p:nvSpPr>
          <p:cNvPr id="3" name="Content Placeholder 2"/>
          <p:cNvSpPr>
            <a:spLocks noGrp="1"/>
          </p:cNvSpPr>
          <p:nvPr>
            <p:ph idx="1"/>
          </p:nvPr>
        </p:nvSpPr>
        <p:spPr>
          <a:xfrm>
            <a:off x="1327510" y="1955688"/>
            <a:ext cx="9534897" cy="4351338"/>
          </a:xfrm>
        </p:spPr>
        <p:txBody>
          <a:bodyPr>
            <a:normAutofit/>
          </a:bodyPr>
          <a:lstStyle/>
          <a:p>
            <a:pPr marL="0" indent="0">
              <a:buNone/>
            </a:pPr>
            <a:r>
              <a:rPr lang="en-CA" dirty="0" smtClean="0"/>
              <a:t>In this final unit of the course we will:</a:t>
            </a:r>
          </a:p>
          <a:p>
            <a:r>
              <a:rPr lang="en-CA" dirty="0" smtClean="0"/>
              <a:t>Discuss and interpret the key provisions / sections of the Labour Standards Act and Regulations of Newfoundland and Labrador</a:t>
            </a:r>
          </a:p>
          <a:p>
            <a:r>
              <a:rPr lang="en-CA" dirty="0" smtClean="0"/>
              <a:t>Discuss and explain the applicability of the Human Rights Code of Newfoundland and Labrador</a:t>
            </a:r>
          </a:p>
          <a:p>
            <a:r>
              <a:rPr lang="en-CA" dirty="0" smtClean="0"/>
              <a:t>Describe and interpret key provisions / sections of the Canada Labour Code Parts I and III</a:t>
            </a:r>
          </a:p>
          <a:p>
            <a:r>
              <a:rPr lang="en-CA" dirty="0" smtClean="0"/>
              <a:t>Discuss and explain the applicability of the Human Rights Act of Canada</a:t>
            </a:r>
            <a:endParaRPr lang="en-CA" dirty="0"/>
          </a:p>
        </p:txBody>
      </p:sp>
    </p:spTree>
    <p:extLst>
      <p:ext uri="{BB962C8B-B14F-4D97-AF65-F5344CB8AC3E}">
        <p14:creationId xmlns:p14="http://schemas.microsoft.com/office/powerpoint/2010/main" val="36369440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normAutofit/>
          </a:bodyPr>
          <a:lstStyle/>
          <a:p>
            <a:r>
              <a:rPr lang="en-CA" b="1" dirty="0" smtClean="0"/>
              <a:t>Sec. 34  - Expense advance</a:t>
            </a:r>
          </a:p>
          <a:p>
            <a:r>
              <a:rPr lang="en-CA" dirty="0" smtClean="0"/>
              <a:t>Where, in connection with his or her work, an employee is required to incur expenses, </a:t>
            </a:r>
            <a:r>
              <a:rPr lang="en-CA" b="1" u="sng" dirty="0" smtClean="0"/>
              <a:t>the employer shall </a:t>
            </a:r>
            <a:r>
              <a:rPr lang="en-CA" b="1" dirty="0" smtClean="0"/>
              <a:t>advance to the employee the amount </a:t>
            </a:r>
            <a:r>
              <a:rPr lang="en-CA" dirty="0" smtClean="0"/>
              <a:t>that he or she may reasonably anticipate will be incurred.</a:t>
            </a:r>
          </a:p>
          <a:p>
            <a:r>
              <a:rPr lang="en-CA" dirty="0" smtClean="0"/>
              <a:t>Where an employee incurs expenses in excess of the amount advanced to him or her under subsection (1), or where the employee has paid for the expenses out of his or her own money, the employer shall reimburse the employee for the amount spent within 2 weeks of the employee submitting a claim for payment.</a:t>
            </a:r>
            <a:endParaRPr lang="en-CA" dirty="0"/>
          </a:p>
        </p:txBody>
      </p:sp>
    </p:spTree>
    <p:extLst>
      <p:ext uri="{BB962C8B-B14F-4D97-AF65-F5344CB8AC3E}">
        <p14:creationId xmlns:p14="http://schemas.microsoft.com/office/powerpoint/2010/main" val="35839566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normAutofit fontScale="92500" lnSpcReduction="10000"/>
          </a:bodyPr>
          <a:lstStyle/>
          <a:p>
            <a:pPr marL="0" indent="0">
              <a:buNone/>
            </a:pPr>
            <a:r>
              <a:rPr lang="en-CA" b="1" dirty="0" smtClean="0"/>
              <a:t>Sec 35. Pay Particulars to be provided</a:t>
            </a:r>
          </a:p>
          <a:p>
            <a:r>
              <a:rPr lang="en-CA" b="1" u="sng" dirty="0" smtClean="0"/>
              <a:t>An employer shall </a:t>
            </a:r>
            <a:r>
              <a:rPr lang="en-CA" b="1" dirty="0" smtClean="0"/>
              <a:t>provide to an employee at the time wages are paid to the employee a written statement setting out</a:t>
            </a:r>
          </a:p>
          <a:p>
            <a:r>
              <a:rPr lang="en-CA" dirty="0" smtClean="0"/>
              <a:t>(a)  the gross amount of wages expressed in Canadian currency payable under the contract of service for the period of time in respect of which the payment is made;</a:t>
            </a:r>
          </a:p>
          <a:p>
            <a:r>
              <a:rPr lang="en-CA" dirty="0" smtClean="0"/>
              <a:t>(b)  the relevant period </a:t>
            </a:r>
          </a:p>
          <a:p>
            <a:r>
              <a:rPr lang="en-CA" dirty="0" smtClean="0"/>
              <a:t>(c)  the rates of wages and the number of hours worked at each rate during the relevant period;</a:t>
            </a:r>
          </a:p>
          <a:p>
            <a:r>
              <a:rPr lang="en-CA" dirty="0" smtClean="0"/>
              <a:t>(d)  the amount and purpose of each deduction made from the gross wage referred to in paragraph (a) specifying each amount and each purpose; and</a:t>
            </a:r>
          </a:p>
          <a:p>
            <a:r>
              <a:rPr lang="en-CA" dirty="0" smtClean="0"/>
              <a:t>(e)  the net amount of wages to which the employee is entitled for the period referred to in paragraph (b),</a:t>
            </a:r>
            <a:endParaRPr lang="en-CA" dirty="0"/>
          </a:p>
        </p:txBody>
      </p:sp>
    </p:spTree>
    <p:extLst>
      <p:ext uri="{BB962C8B-B14F-4D97-AF65-F5344CB8AC3E}">
        <p14:creationId xmlns:p14="http://schemas.microsoft.com/office/powerpoint/2010/main" val="39947446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lstStyle/>
          <a:p>
            <a:pPr marL="0" indent="0">
              <a:buNone/>
            </a:pPr>
            <a:r>
              <a:rPr lang="en-CA" b="1" dirty="0" smtClean="0"/>
              <a:t>Sec. 36 - Special </a:t>
            </a:r>
            <a:r>
              <a:rPr lang="en-CA" b="1" dirty="0"/>
              <a:t>clothing</a:t>
            </a:r>
            <a:endParaRPr lang="en-CA" dirty="0"/>
          </a:p>
          <a:p>
            <a:r>
              <a:rPr lang="en-CA" b="1" u="sng" dirty="0" smtClean="0"/>
              <a:t>An </a:t>
            </a:r>
            <a:r>
              <a:rPr lang="en-CA" b="1" u="sng" dirty="0"/>
              <a:t>employer shall not </a:t>
            </a:r>
            <a:r>
              <a:rPr lang="en-CA" b="1" dirty="0"/>
              <a:t>require an employee to pay for a uniform </a:t>
            </a:r>
            <a:r>
              <a:rPr lang="en-CA" dirty="0"/>
              <a:t>where the uniform</a:t>
            </a:r>
          </a:p>
          <a:p>
            <a:r>
              <a:rPr lang="en-CA" dirty="0"/>
              <a:t>             (a)  is unique to the employer's business operation; and</a:t>
            </a:r>
          </a:p>
          <a:p>
            <a:r>
              <a:rPr lang="en-CA" dirty="0"/>
              <a:t>             (b)  is identified with the employer's business operation,</a:t>
            </a:r>
          </a:p>
          <a:p>
            <a:r>
              <a:rPr lang="en-CA" dirty="0"/>
              <a:t>to an extent that would make the uniform of no practical use to the employee should the employee's employment be terminated.</a:t>
            </a:r>
          </a:p>
          <a:p>
            <a:endParaRPr lang="en-CA" dirty="0"/>
          </a:p>
        </p:txBody>
      </p:sp>
    </p:spTree>
    <p:extLst>
      <p:ext uri="{BB962C8B-B14F-4D97-AF65-F5344CB8AC3E}">
        <p14:creationId xmlns:p14="http://schemas.microsoft.com/office/powerpoint/2010/main" val="12001322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lstStyle/>
          <a:p>
            <a:pPr marL="0" indent="0">
              <a:buNone/>
            </a:pPr>
            <a:r>
              <a:rPr lang="en-CA" b="1" dirty="0" smtClean="0"/>
              <a:t>Sec. 37 - Priority </a:t>
            </a:r>
            <a:r>
              <a:rPr lang="en-CA" b="1" dirty="0"/>
              <a:t>of wage claim</a:t>
            </a:r>
            <a:endParaRPr lang="en-CA" dirty="0"/>
          </a:p>
          <a:p>
            <a:r>
              <a:rPr lang="en-CA" dirty="0" smtClean="0"/>
              <a:t>Notwithstanding </a:t>
            </a:r>
            <a:r>
              <a:rPr lang="en-CA" dirty="0"/>
              <a:t>another Act, a person to whom unpaid wages are owing by an employer has in respect of the wages a first priority and claim over the claims of all other creditors of the employer, including claims of the Crown, to the extent of $7,500.</a:t>
            </a:r>
          </a:p>
          <a:p>
            <a:endParaRPr lang="en-CA" dirty="0"/>
          </a:p>
        </p:txBody>
      </p:sp>
    </p:spTree>
    <p:extLst>
      <p:ext uri="{BB962C8B-B14F-4D97-AF65-F5344CB8AC3E}">
        <p14:creationId xmlns:p14="http://schemas.microsoft.com/office/powerpoint/2010/main" val="23436828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normAutofit fontScale="92500"/>
          </a:bodyPr>
          <a:lstStyle/>
          <a:p>
            <a:pPr marL="0" indent="0">
              <a:buNone/>
            </a:pPr>
            <a:r>
              <a:rPr lang="en-CA" b="1" dirty="0" smtClean="0"/>
              <a:t>Part 6 - Sec 38 - Tips or gratuities</a:t>
            </a:r>
          </a:p>
          <a:p>
            <a:r>
              <a:rPr lang="en-CA" dirty="0" smtClean="0"/>
              <a:t>(1) Tips or gratuities are the property of the employee to whom or for whom they are given.</a:t>
            </a:r>
          </a:p>
          <a:p>
            <a:r>
              <a:rPr lang="en-CA" dirty="0" smtClean="0"/>
              <a:t>(2)  An employee shall not be required to share a tip with an employer, a manager or supervisor of the employee or an employer's representative.</a:t>
            </a:r>
          </a:p>
          <a:p>
            <a:r>
              <a:rPr lang="en-CA" dirty="0" smtClean="0"/>
              <a:t>(3)  Where a surcharge or other charge is paid instead of a tip or gratuity, the amount paid shall be considered to be a tip or gratuity for the purpose of subsection (1).</a:t>
            </a:r>
          </a:p>
          <a:p>
            <a:r>
              <a:rPr lang="en-CA" dirty="0" smtClean="0"/>
              <a:t>(4)  Where a surcharge or other charge is paid instead of a tip or gratuity, or where the amount of the tip or gratuity is itemized on the record of a credit card or debit card payment, the employer may deduct an amount required to be deducted from income by an Act of the province or of Canada from the amount due the employee.</a:t>
            </a:r>
            <a:endParaRPr lang="en-CA" dirty="0"/>
          </a:p>
        </p:txBody>
      </p:sp>
    </p:spTree>
    <p:extLst>
      <p:ext uri="{BB962C8B-B14F-4D97-AF65-F5344CB8AC3E}">
        <p14:creationId xmlns:p14="http://schemas.microsoft.com/office/powerpoint/2010/main" val="9086327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normAutofit fontScale="85000" lnSpcReduction="20000"/>
          </a:bodyPr>
          <a:lstStyle/>
          <a:p>
            <a:pPr marL="0" indent="0">
              <a:buNone/>
            </a:pPr>
            <a:r>
              <a:rPr lang="en-CA" b="1" dirty="0" smtClean="0"/>
              <a:t>Part 7 - Section 40 Pregnancy/Adoption/Parental </a:t>
            </a:r>
            <a:r>
              <a:rPr lang="en-CA" b="1" dirty="0"/>
              <a:t>leave</a:t>
            </a:r>
            <a:endParaRPr lang="en-CA" dirty="0"/>
          </a:p>
          <a:p>
            <a:r>
              <a:rPr lang="en-CA" dirty="0" smtClean="0"/>
              <a:t>A </a:t>
            </a:r>
            <a:r>
              <a:rPr lang="en-CA" dirty="0"/>
              <a:t>pregnant employee who has been employed under a contract of service with the same employer for a period of 20 consecutive weeks immediately before the expected birth date is entitled to a leave of absence without pay</a:t>
            </a:r>
            <a:r>
              <a:rPr lang="en-CA" dirty="0" smtClean="0"/>
              <a:t>.</a:t>
            </a:r>
            <a:r>
              <a:rPr lang="en-CA" dirty="0"/>
              <a:t> </a:t>
            </a:r>
            <a:endParaRPr lang="en-CA" dirty="0" smtClean="0"/>
          </a:p>
          <a:p>
            <a:r>
              <a:rPr lang="en-CA" dirty="0" smtClean="0"/>
              <a:t>An </a:t>
            </a:r>
            <a:r>
              <a:rPr lang="en-CA" dirty="0"/>
              <a:t>employee may begin pregnancy leave no earlier than 17 weeks before the expected birth date.</a:t>
            </a:r>
          </a:p>
          <a:p>
            <a:r>
              <a:rPr lang="en-CA" dirty="0"/>
              <a:t>             (3)  An employee shall give her employer</a:t>
            </a:r>
          </a:p>
          <a:p>
            <a:r>
              <a:rPr lang="en-CA" dirty="0"/>
              <a:t>             (a)  at least 2 weeks written notice of the date the leave is to begin; and</a:t>
            </a:r>
          </a:p>
          <a:p>
            <a:r>
              <a:rPr lang="en-CA" dirty="0"/>
              <a:t>             (b)  a certificate from a legally qualified medical practitioner stating the estimated birth </a:t>
            </a:r>
            <a:r>
              <a:rPr lang="en-CA" dirty="0" smtClean="0"/>
              <a:t>date</a:t>
            </a:r>
          </a:p>
          <a:p>
            <a:pPr marL="0" indent="0">
              <a:buNone/>
            </a:pPr>
            <a:r>
              <a:rPr lang="en-CA" b="1" dirty="0"/>
              <a:t>End of pregnancy leave</a:t>
            </a:r>
            <a:endParaRPr lang="en-CA" dirty="0"/>
          </a:p>
          <a:p>
            <a:r>
              <a:rPr lang="en-CA" dirty="0"/>
              <a:t>      </a:t>
            </a:r>
            <a:r>
              <a:rPr lang="en-CA" b="1" dirty="0"/>
              <a:t>42.</a:t>
            </a:r>
            <a:r>
              <a:rPr lang="en-CA" dirty="0"/>
              <a:t> (1) The pregnancy leave of an employee who is entitled to take parental leave ends 17 weeks after the pregnancy leave begins.</a:t>
            </a:r>
          </a:p>
          <a:p>
            <a:endParaRPr lang="en-CA" dirty="0"/>
          </a:p>
          <a:p>
            <a:endParaRPr lang="en-CA" dirty="0"/>
          </a:p>
          <a:p>
            <a:endParaRPr lang="en-CA" dirty="0"/>
          </a:p>
        </p:txBody>
      </p:sp>
    </p:spTree>
    <p:extLst>
      <p:ext uri="{BB962C8B-B14F-4D97-AF65-F5344CB8AC3E}">
        <p14:creationId xmlns:p14="http://schemas.microsoft.com/office/powerpoint/2010/main" val="20987124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lstStyle/>
          <a:p>
            <a:pPr marL="0" indent="0">
              <a:buNone/>
            </a:pPr>
            <a:r>
              <a:rPr lang="en-CA" b="1" dirty="0" smtClean="0"/>
              <a:t>Sec. 43 - Adoption leave</a:t>
            </a:r>
          </a:p>
          <a:p>
            <a:r>
              <a:rPr lang="en-CA" dirty="0" smtClean="0"/>
              <a:t>(1) An employee who has been employed under a contract of service with the same employer for at least 20 consecutive weeks and who is the parent of a child is entitled to a leave of absence without pay following the coming of the child into the care and custody of the parent for the 1st time.</a:t>
            </a:r>
          </a:p>
          <a:p>
            <a:r>
              <a:rPr lang="en-CA" dirty="0" smtClean="0"/>
              <a:t>(2)  An employee shall give his or her employer at least 2 weeks written notice of the date the leave is to begin.</a:t>
            </a:r>
            <a:endParaRPr lang="en-CA" dirty="0"/>
          </a:p>
        </p:txBody>
      </p:sp>
    </p:spTree>
    <p:extLst>
      <p:ext uri="{BB962C8B-B14F-4D97-AF65-F5344CB8AC3E}">
        <p14:creationId xmlns:p14="http://schemas.microsoft.com/office/powerpoint/2010/main" val="42523699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normAutofit fontScale="92500" lnSpcReduction="20000"/>
          </a:bodyPr>
          <a:lstStyle/>
          <a:p>
            <a:pPr marL="0" indent="0">
              <a:buNone/>
            </a:pPr>
            <a:r>
              <a:rPr lang="en-CA" b="1" dirty="0" smtClean="0"/>
              <a:t>Sec. 43 - Parental Leave</a:t>
            </a:r>
          </a:p>
          <a:p>
            <a:r>
              <a:rPr lang="en-CA" dirty="0" smtClean="0"/>
              <a:t>(1) An employee who has been employed under a contract of service with the same employer for at least 20 consecutive weeks and who is the parent of a child is entitled to a leave of absence without pay following</a:t>
            </a:r>
          </a:p>
          <a:p>
            <a:pPr marL="0" indent="0">
              <a:buNone/>
            </a:pPr>
            <a:r>
              <a:rPr lang="en-CA" dirty="0" smtClean="0"/>
              <a:t>             (a)  the birth of the child; or</a:t>
            </a:r>
          </a:p>
          <a:p>
            <a:pPr marL="0" indent="0">
              <a:buNone/>
            </a:pPr>
            <a:r>
              <a:rPr lang="en-CA" dirty="0" smtClean="0"/>
              <a:t>             (b)  the coming of the child into the care and custody of the parent for the 1st time.</a:t>
            </a:r>
          </a:p>
          <a:p>
            <a:r>
              <a:rPr lang="en-CA" dirty="0" smtClean="0"/>
              <a:t>(2)  Parental leave may begin no more than 35 weeks after the day the child is born or comes into the care and custody of a parent for the 1st time.</a:t>
            </a:r>
          </a:p>
          <a:p>
            <a:r>
              <a:rPr lang="en-CA" dirty="0" smtClean="0"/>
              <a:t>(3)  The parental leave of an employee who takes pregnancy leave shall begin when the pregnancy leave ends unless the child has not yet come into the care and custody of the parent for the 1st time.</a:t>
            </a:r>
          </a:p>
          <a:p>
            <a:r>
              <a:rPr lang="en-CA" dirty="0" smtClean="0"/>
              <a:t>(4)  An employee shall give his or her employer at least 2 weeks written notice of the date the leave is to begin.</a:t>
            </a:r>
            <a:endParaRPr lang="en-CA" dirty="0"/>
          </a:p>
        </p:txBody>
      </p:sp>
    </p:spTree>
    <p:extLst>
      <p:ext uri="{BB962C8B-B14F-4D97-AF65-F5344CB8AC3E}">
        <p14:creationId xmlns:p14="http://schemas.microsoft.com/office/powerpoint/2010/main" val="32087680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normAutofit lnSpcReduction="10000"/>
          </a:bodyPr>
          <a:lstStyle/>
          <a:p>
            <a:pPr marL="0" indent="0">
              <a:buNone/>
            </a:pPr>
            <a:r>
              <a:rPr lang="en-CA" b="1" dirty="0" smtClean="0"/>
              <a:t>Sec 43 - Employee's rights after leave</a:t>
            </a:r>
          </a:p>
          <a:p>
            <a:r>
              <a:rPr lang="en-CA" dirty="0" smtClean="0"/>
              <a:t>Upon the ending of pregnancy, adoption or parental leave of an employee, the terms of the contract of service subsisting at the time pregnancy, adoption or parental leave began shall be so resumed that the wages, duties, benefits and position of the employee are not less beneficial than those that subsisted before the pregnancy, adoption or parental leave began.</a:t>
            </a:r>
          </a:p>
          <a:p>
            <a:r>
              <a:rPr lang="en-CA" dirty="0" smtClean="0"/>
              <a:t>Effect of leave on benefits</a:t>
            </a:r>
          </a:p>
          <a:p>
            <a:r>
              <a:rPr lang="en-CA" dirty="0" smtClean="0"/>
              <a:t>Unless an employer and employee otherwise agree, the period of pregnancy, adoption or parental leave does not count towards the application of the rights, benefits and privileges conferred by this Act upon an employee, but the period worked upon resumption of employment after pregnancy, adoption or parental leave shall be considered for the purpose of this Act, to be continuous with the period worked before the pregnancy, adoption or parental leave.</a:t>
            </a:r>
            <a:endParaRPr lang="en-CA" dirty="0"/>
          </a:p>
        </p:txBody>
      </p:sp>
    </p:spTree>
    <p:extLst>
      <p:ext uri="{BB962C8B-B14F-4D97-AF65-F5344CB8AC3E}">
        <p14:creationId xmlns:p14="http://schemas.microsoft.com/office/powerpoint/2010/main" val="6083122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normAutofit/>
          </a:bodyPr>
          <a:lstStyle/>
          <a:p>
            <a:pPr marL="0" indent="0">
              <a:buNone/>
            </a:pPr>
            <a:r>
              <a:rPr lang="en-CA" b="1" dirty="0" smtClean="0"/>
              <a:t>Sec 43 - Employee may not be dismissed because of Pregnancy</a:t>
            </a:r>
          </a:p>
          <a:p>
            <a:r>
              <a:rPr lang="en-CA" dirty="0" smtClean="0"/>
              <a:t>(1) An employer shall not dismiss an employee or give notice of dismissal to an employee</a:t>
            </a:r>
          </a:p>
          <a:p>
            <a:r>
              <a:rPr lang="en-CA" dirty="0" smtClean="0"/>
              <a:t>    (a)  for the reason only that the employee informs the employer that she is pregnant or the employee intends to take pregnancy, adoption or parental leave; or</a:t>
            </a:r>
          </a:p>
          <a:p>
            <a:r>
              <a:rPr lang="en-CA" dirty="0" smtClean="0"/>
              <a:t>    (b)  because of absence by reason of pregnancy, adoption or parental leave permitted by this Part.</a:t>
            </a:r>
          </a:p>
          <a:p>
            <a:r>
              <a:rPr lang="en-CA" dirty="0" smtClean="0"/>
              <a:t> (2)  Where an employee is dismissed by his or her employer contrary to subsection (1), the onus of proving that the reason for dismissal is unrelated to pregnancy, adoption or parental leave rests with the employer.</a:t>
            </a:r>
            <a:endParaRPr lang="en-CA" dirty="0"/>
          </a:p>
        </p:txBody>
      </p:sp>
    </p:spTree>
    <p:extLst>
      <p:ext uri="{BB962C8B-B14F-4D97-AF65-F5344CB8AC3E}">
        <p14:creationId xmlns:p14="http://schemas.microsoft.com/office/powerpoint/2010/main" val="32257157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Provincial and Federal Labour Legislation</a:t>
            </a:r>
            <a:endParaRPr lang="en-CA" b="1" dirty="0"/>
          </a:p>
        </p:txBody>
      </p:sp>
      <p:sp>
        <p:nvSpPr>
          <p:cNvPr id="3" name="Content Placeholder 2"/>
          <p:cNvSpPr>
            <a:spLocks noGrp="1"/>
          </p:cNvSpPr>
          <p:nvPr>
            <p:ph idx="1"/>
          </p:nvPr>
        </p:nvSpPr>
        <p:spPr>
          <a:xfrm>
            <a:off x="3662101" y="2092469"/>
            <a:ext cx="7079673" cy="4351338"/>
          </a:xfrm>
        </p:spPr>
        <p:txBody>
          <a:bodyPr/>
          <a:lstStyle/>
          <a:p>
            <a:r>
              <a:rPr lang="en-CA" b="1" dirty="0" smtClean="0"/>
              <a:t>PROVINCIAL LEGISLATION</a:t>
            </a:r>
          </a:p>
          <a:p>
            <a:pPr lvl="1"/>
            <a:r>
              <a:rPr lang="en-CA" b="1" dirty="0" smtClean="0"/>
              <a:t>The Newfoundland and Labrador </a:t>
            </a:r>
            <a:r>
              <a:rPr lang="en-CA" b="1" dirty="0" smtClean="0">
                <a:hlinkClick r:id="rId2"/>
              </a:rPr>
              <a:t>Labour </a:t>
            </a:r>
            <a:r>
              <a:rPr lang="en-CA" b="1" dirty="0">
                <a:hlinkClick r:id="rId2"/>
              </a:rPr>
              <a:t>Standards Act</a:t>
            </a:r>
            <a:r>
              <a:rPr lang="en-CA" b="1" dirty="0"/>
              <a:t> and </a:t>
            </a:r>
            <a:r>
              <a:rPr lang="en-CA" b="1" dirty="0" smtClean="0">
                <a:hlinkClick r:id="rId3"/>
              </a:rPr>
              <a:t>Regulations</a:t>
            </a:r>
            <a:endParaRPr lang="en-CA" b="1" dirty="0" smtClean="0"/>
          </a:p>
          <a:p>
            <a:pPr lvl="1"/>
            <a:r>
              <a:rPr lang="en-CA" dirty="0" smtClean="0"/>
              <a:t>The </a:t>
            </a:r>
            <a:r>
              <a:rPr lang="en-CA" b="1" dirty="0" smtClean="0"/>
              <a:t>Newfoundland and Labrador </a:t>
            </a:r>
            <a:r>
              <a:rPr lang="en-CA" b="1" dirty="0" smtClean="0">
                <a:hlinkClick r:id="rId4"/>
              </a:rPr>
              <a:t>Human Rights Act</a:t>
            </a:r>
            <a:endParaRPr lang="en-CA" b="1" dirty="0" smtClean="0"/>
          </a:p>
          <a:p>
            <a:endParaRPr lang="en-CA" b="1" dirty="0" smtClean="0"/>
          </a:p>
          <a:p>
            <a:r>
              <a:rPr lang="en-CA" b="1" dirty="0" smtClean="0"/>
              <a:t>FEDERAL LEGISLATION</a:t>
            </a:r>
          </a:p>
          <a:p>
            <a:pPr lvl="1"/>
            <a:r>
              <a:rPr lang="en-CA" b="1" dirty="0" smtClean="0"/>
              <a:t>The </a:t>
            </a:r>
            <a:r>
              <a:rPr lang="en-CA" b="1" dirty="0" smtClean="0">
                <a:hlinkClick r:id="rId5"/>
              </a:rPr>
              <a:t>Canada Labour Code</a:t>
            </a:r>
            <a:endParaRPr lang="en-CA" b="1" dirty="0" smtClean="0"/>
          </a:p>
          <a:p>
            <a:pPr lvl="1"/>
            <a:r>
              <a:rPr lang="en-CA" b="1" dirty="0" smtClean="0"/>
              <a:t>The </a:t>
            </a:r>
            <a:r>
              <a:rPr lang="en-CA" b="1" dirty="0" smtClean="0">
                <a:hlinkClick r:id="rId6"/>
              </a:rPr>
              <a:t>Canadian Human Rights Act</a:t>
            </a:r>
            <a:endParaRPr lang="en-CA" dirty="0"/>
          </a:p>
        </p:txBody>
      </p:sp>
      <p:pic>
        <p:nvPicPr>
          <p:cNvPr id="4" name="Picture 3"/>
          <p:cNvPicPr>
            <a:picLocks noChangeAspect="1"/>
          </p:cNvPicPr>
          <p:nvPr/>
        </p:nvPicPr>
        <p:blipFill>
          <a:blip r:embed="rId7"/>
          <a:stretch>
            <a:fillRect/>
          </a:stretch>
        </p:blipFill>
        <p:spPr>
          <a:xfrm>
            <a:off x="1202919" y="2092469"/>
            <a:ext cx="1893276" cy="946638"/>
          </a:xfrm>
          <a:prstGeom prst="rect">
            <a:avLst/>
          </a:prstGeom>
        </p:spPr>
      </p:pic>
      <p:pic>
        <p:nvPicPr>
          <p:cNvPr id="5" name="Picture 4"/>
          <p:cNvPicPr>
            <a:picLocks noChangeAspect="1"/>
          </p:cNvPicPr>
          <p:nvPr/>
        </p:nvPicPr>
        <p:blipFill>
          <a:blip r:embed="rId8"/>
          <a:stretch>
            <a:fillRect/>
          </a:stretch>
        </p:blipFill>
        <p:spPr>
          <a:xfrm>
            <a:off x="1202919" y="4628356"/>
            <a:ext cx="1893276" cy="946638"/>
          </a:xfrm>
          <a:prstGeom prst="rect">
            <a:avLst/>
          </a:prstGeom>
        </p:spPr>
      </p:pic>
      <p:cxnSp>
        <p:nvCxnSpPr>
          <p:cNvPr id="7" name="Straight Connector 6"/>
          <p:cNvCxnSpPr/>
          <p:nvPr/>
        </p:nvCxnSpPr>
        <p:spPr>
          <a:xfrm flipV="1">
            <a:off x="1403809" y="3686246"/>
            <a:ext cx="9005455" cy="1"/>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203446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normAutofit/>
          </a:bodyPr>
          <a:lstStyle/>
          <a:p>
            <a:pPr marL="0" indent="0">
              <a:buNone/>
            </a:pPr>
            <a:r>
              <a:rPr lang="en-CA" b="1" dirty="0" smtClean="0"/>
              <a:t>Sec 43 - Sick and family responsibility leave</a:t>
            </a:r>
          </a:p>
          <a:p>
            <a:r>
              <a:rPr lang="en-CA" dirty="0" smtClean="0"/>
              <a:t>(1) An employee, having been employed under a contract of service with the same employer for a continuous period of 30 days, shall be granted by his or her employer a period of 7 days unpaid sick leave or family responsibility leave in a year.</a:t>
            </a:r>
          </a:p>
          <a:p>
            <a:r>
              <a:rPr lang="en-CA" b="1" dirty="0" smtClean="0"/>
              <a:t>Entitlement to leave</a:t>
            </a:r>
          </a:p>
          <a:p>
            <a:r>
              <a:rPr lang="en-CA" dirty="0" smtClean="0"/>
              <a:t>(1) An employee who has been employed by the same employer for at least 30 days is entitled to a leave of absence without pay of up to 8 weeks to provide care or support to a family member of the employee where a legally qualified medical practitioner issues a certificate stating that the family member has a serious medical condition with a significant risk of death within 26 weeks from</a:t>
            </a:r>
            <a:endParaRPr lang="en-CA" dirty="0"/>
          </a:p>
        </p:txBody>
      </p:sp>
    </p:spTree>
    <p:extLst>
      <p:ext uri="{BB962C8B-B14F-4D97-AF65-F5344CB8AC3E}">
        <p14:creationId xmlns:p14="http://schemas.microsoft.com/office/powerpoint/2010/main" val="7188171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lstStyle/>
          <a:p>
            <a:r>
              <a:rPr lang="en-CA" b="1" dirty="0" smtClean="0"/>
              <a:t>Sec 43 - Unpaid leave for Reservist</a:t>
            </a:r>
            <a:endParaRPr lang="en-CA" dirty="0"/>
          </a:p>
          <a:p>
            <a:r>
              <a:rPr lang="en-CA" dirty="0" smtClean="0"/>
              <a:t>(</a:t>
            </a:r>
            <a:r>
              <a:rPr lang="en-CA" dirty="0"/>
              <a:t>1) An employee who</a:t>
            </a:r>
          </a:p>
          <a:p>
            <a:r>
              <a:rPr lang="en-CA" dirty="0"/>
              <a:t>             (a)  is a member of the reserves;</a:t>
            </a:r>
          </a:p>
          <a:p>
            <a:r>
              <a:rPr lang="en-CA" dirty="0"/>
              <a:t>             (b)  has been employed by the same employer in civilian employment for a period of at least 6 consecutive months; and</a:t>
            </a:r>
          </a:p>
          <a:p>
            <a:r>
              <a:rPr lang="en-CA" dirty="0"/>
              <a:t>             (c)  is required to be absent from work for the purpose of service</a:t>
            </a:r>
          </a:p>
          <a:p>
            <a:r>
              <a:rPr lang="en-CA" dirty="0"/>
              <a:t>is entitled to an unpaid period of leave for the purpose of that service.</a:t>
            </a:r>
          </a:p>
          <a:p>
            <a:endParaRPr lang="en-CA" dirty="0"/>
          </a:p>
        </p:txBody>
      </p:sp>
    </p:spTree>
    <p:extLst>
      <p:ext uri="{BB962C8B-B14F-4D97-AF65-F5344CB8AC3E}">
        <p14:creationId xmlns:p14="http://schemas.microsoft.com/office/powerpoint/2010/main" val="20322668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a:xfrm>
            <a:off x="741218" y="1981199"/>
            <a:ext cx="10993582" cy="4876801"/>
          </a:xfrm>
        </p:spPr>
        <p:txBody>
          <a:bodyPr>
            <a:normAutofit fontScale="62500" lnSpcReduction="20000"/>
          </a:bodyPr>
          <a:lstStyle/>
          <a:p>
            <a:pPr marL="0" indent="0">
              <a:buNone/>
            </a:pPr>
            <a:r>
              <a:rPr lang="en-CA" b="1" dirty="0" smtClean="0"/>
              <a:t>Part 9 - Sec. 46 - Employment of children under 16 </a:t>
            </a:r>
          </a:p>
          <a:p>
            <a:r>
              <a:rPr lang="en-CA" b="1" u="sng" dirty="0" smtClean="0"/>
              <a:t>An employer shall not</a:t>
            </a:r>
          </a:p>
          <a:p>
            <a:r>
              <a:rPr lang="en-CA" dirty="0" smtClean="0"/>
              <a:t>             (a)  employ a child to do work that is or is likely to be</a:t>
            </a:r>
          </a:p>
          <a:p>
            <a:r>
              <a:rPr lang="en-CA" dirty="0" smtClean="0"/>
              <a:t>                      (</a:t>
            </a:r>
            <a:r>
              <a:rPr lang="en-CA" dirty="0" err="1" smtClean="0"/>
              <a:t>i</a:t>
            </a:r>
            <a:r>
              <a:rPr lang="en-CA" dirty="0" smtClean="0"/>
              <a:t>)  unwholesome or harmful to the child's health or normal development, or</a:t>
            </a:r>
          </a:p>
          <a:p>
            <a:r>
              <a:rPr lang="en-CA" dirty="0" smtClean="0"/>
              <a:t>                     (ii)  prejudicial to the child's attendance at school or to the child's capacity to benefit from instruction given at school;</a:t>
            </a:r>
          </a:p>
          <a:p>
            <a:r>
              <a:rPr lang="en-CA" dirty="0" smtClean="0"/>
              <a:t>             (b)  employ a child to work</a:t>
            </a:r>
          </a:p>
          <a:p>
            <a:r>
              <a:rPr lang="en-CA" dirty="0" smtClean="0"/>
              <a:t>                      (</a:t>
            </a:r>
            <a:r>
              <a:rPr lang="en-CA" dirty="0" err="1" smtClean="0"/>
              <a:t>i</a:t>
            </a:r>
            <a:r>
              <a:rPr lang="en-CA" dirty="0" smtClean="0"/>
              <a:t>)  for more than 8 hours a day,</a:t>
            </a:r>
          </a:p>
          <a:p>
            <a:r>
              <a:rPr lang="en-CA" dirty="0" smtClean="0"/>
              <a:t>                     (ii)  for more than 3 hours on a school day unless a certificate covering that day has been issued under section 8 of the School Attendance Act,</a:t>
            </a:r>
          </a:p>
          <a:p>
            <a:r>
              <a:rPr lang="en-CA" dirty="0" smtClean="0"/>
              <a:t>                    (iii)  on a day for a period that, when added to the time required for attendance at school on that day, totals more than 8 hours,</a:t>
            </a:r>
          </a:p>
          <a:p>
            <a:r>
              <a:rPr lang="en-CA" dirty="0" smtClean="0"/>
              <a:t>                    (iv)  between the hours of 10 p.m. of 1 day and 7 a.m. of the following day,</a:t>
            </a:r>
          </a:p>
          <a:p>
            <a:r>
              <a:rPr lang="en-CA" dirty="0" smtClean="0"/>
              <a:t>                     (v)  in circumstances that would prevent the child from obtaining a rest period of at least 12 consecutive hours a day, or</a:t>
            </a:r>
          </a:p>
          <a:p>
            <a:r>
              <a:rPr lang="en-CA" dirty="0" smtClean="0"/>
              <a:t>                    (vi)  occupations that are prescribed as hazardous occupations or undertakings;</a:t>
            </a:r>
          </a:p>
          <a:p>
            <a:r>
              <a:rPr lang="en-CA" dirty="0" smtClean="0"/>
              <a:t>             (c)  employ a child who is under the age of 14 years unless the work is prescribed work within prescribed undertakings; or</a:t>
            </a:r>
          </a:p>
          <a:p>
            <a:r>
              <a:rPr lang="en-CA" dirty="0" smtClean="0"/>
              <a:t>             (d)  employ a child while a strike by employees or a lockout of employees by the employer is in progress.</a:t>
            </a:r>
            <a:endParaRPr lang="en-CA" dirty="0"/>
          </a:p>
        </p:txBody>
      </p:sp>
    </p:spTree>
    <p:extLst>
      <p:ext uri="{BB962C8B-B14F-4D97-AF65-F5344CB8AC3E}">
        <p14:creationId xmlns:p14="http://schemas.microsoft.com/office/powerpoint/2010/main" val="37616306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lstStyle/>
          <a:p>
            <a:pPr marL="0" indent="0">
              <a:buNone/>
            </a:pPr>
            <a:r>
              <a:rPr lang="en-CA" b="1" dirty="0" smtClean="0"/>
              <a:t>Part 10 - Sec. 52 - No termination without notice</a:t>
            </a:r>
          </a:p>
          <a:p>
            <a:r>
              <a:rPr lang="en-CA" dirty="0" smtClean="0"/>
              <a:t>(1) An employer or employee shall not terminate a contract of service unless written notice of termination is given by or on behalf of the employer or employee within the period required by section 55 (Next slide).</a:t>
            </a:r>
          </a:p>
          <a:p>
            <a:r>
              <a:rPr lang="en-CA" dirty="0" smtClean="0"/>
              <a:t>(2)  An employer shall not temporarily lay off an employee unless written notice of the temporary lay-off is given by or on behalf of the employer to the employee within the period required by section 55.</a:t>
            </a:r>
            <a:endParaRPr lang="en-CA" dirty="0"/>
          </a:p>
        </p:txBody>
      </p:sp>
    </p:spTree>
    <p:extLst>
      <p:ext uri="{BB962C8B-B14F-4D97-AF65-F5344CB8AC3E}">
        <p14:creationId xmlns:p14="http://schemas.microsoft.com/office/powerpoint/2010/main" val="37451051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normAutofit fontScale="77500" lnSpcReduction="20000"/>
          </a:bodyPr>
          <a:lstStyle/>
          <a:p>
            <a:r>
              <a:rPr lang="en-CA" b="1" dirty="0" smtClean="0"/>
              <a:t>Sec 55 </a:t>
            </a:r>
            <a:r>
              <a:rPr lang="en-CA" dirty="0" smtClean="0"/>
              <a:t>- (1) The period of notice required to be given by the employer and employee under section 52 is</a:t>
            </a:r>
          </a:p>
          <a:p>
            <a:r>
              <a:rPr lang="en-CA" dirty="0" smtClean="0"/>
              <a:t>             (a)  one week, where the employee has been continuously employed by the employer for a period of 3 months or more but less than 2 years;</a:t>
            </a:r>
          </a:p>
          <a:p>
            <a:r>
              <a:rPr lang="en-CA" dirty="0" smtClean="0"/>
              <a:t>             (b)  2 weeks, where the employee has been continuously employed by the employer for a period of 2 years or more but less than 5 years;</a:t>
            </a:r>
          </a:p>
          <a:p>
            <a:r>
              <a:rPr lang="en-CA" dirty="0" smtClean="0"/>
              <a:t>             (c)  3 weeks, where the employee has been continuously employed by the employer for a period of 5 years or more but less than 10 years;</a:t>
            </a:r>
          </a:p>
          <a:p>
            <a:r>
              <a:rPr lang="en-CA" dirty="0" smtClean="0"/>
              <a:t>             (d)  4 weeks, where the employee has been continuously employed by the employer for a period of 10 years or more but less than 15 years; and</a:t>
            </a:r>
          </a:p>
          <a:p>
            <a:r>
              <a:rPr lang="en-CA" dirty="0" smtClean="0"/>
              <a:t>             (e)  6 weeks, where the employee has been continuously employed by the employer for a period of 15 years or more.</a:t>
            </a:r>
          </a:p>
          <a:p>
            <a:r>
              <a:rPr lang="en-CA" dirty="0" smtClean="0"/>
              <a:t>             (2)  For the purpose of subsection (1) "continuously employed" includes the employment of seasonal workers who are engaged under a contract of service of 2 or more consecutive seasons of at least 5 months in each season during which the employee is occupationally engaged.</a:t>
            </a:r>
            <a:endParaRPr lang="en-CA" dirty="0"/>
          </a:p>
        </p:txBody>
      </p:sp>
    </p:spTree>
    <p:extLst>
      <p:ext uri="{BB962C8B-B14F-4D97-AF65-F5344CB8AC3E}">
        <p14:creationId xmlns:p14="http://schemas.microsoft.com/office/powerpoint/2010/main" val="29782914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normAutofit fontScale="62500" lnSpcReduction="20000"/>
          </a:bodyPr>
          <a:lstStyle/>
          <a:p>
            <a:pPr marL="0" indent="0">
              <a:buNone/>
            </a:pPr>
            <a:r>
              <a:rPr lang="en-CA" b="1" dirty="0" smtClean="0"/>
              <a:t>Sec. 63 - Records</a:t>
            </a:r>
          </a:p>
          <a:p>
            <a:r>
              <a:rPr lang="en-CA" dirty="0" smtClean="0"/>
              <a:t>      63. (1) An employer shall keep complete, continuous and accurate records setting out in respect of each employee</a:t>
            </a:r>
          </a:p>
          <a:p>
            <a:r>
              <a:rPr lang="en-CA" dirty="0" smtClean="0"/>
              <a:t>             (a)  the name, address and date of birth of the employee;</a:t>
            </a:r>
          </a:p>
          <a:p>
            <a:r>
              <a:rPr lang="en-CA" dirty="0" smtClean="0"/>
              <a:t>             (b)  the rate of wages of the employee, the number of hours worked by the employee in each day, the amount paid to the employee showing all deductions made from wages paid;</a:t>
            </a:r>
          </a:p>
          <a:p>
            <a:r>
              <a:rPr lang="en-CA" dirty="0" smtClean="0"/>
              <a:t>             (c)  the date of</a:t>
            </a:r>
          </a:p>
          <a:p>
            <a:r>
              <a:rPr lang="en-CA" dirty="0" smtClean="0"/>
              <a:t>                      (</a:t>
            </a:r>
            <a:r>
              <a:rPr lang="en-CA" dirty="0" err="1" smtClean="0"/>
              <a:t>i</a:t>
            </a:r>
            <a:r>
              <a:rPr lang="en-CA" dirty="0" smtClean="0"/>
              <a:t>)  the beginning of the employment of the employee, and</a:t>
            </a:r>
          </a:p>
          <a:p>
            <a:r>
              <a:rPr lang="en-CA" dirty="0" smtClean="0"/>
              <a:t>                     (ii)  if temporarily laid-off or terminated, the date of temporary lay-off or termination, and, if appropriate, the date notice of intention to terminate was given;</a:t>
            </a:r>
          </a:p>
          <a:p>
            <a:r>
              <a:rPr lang="en-CA" dirty="0" smtClean="0"/>
              <a:t>             (d)  particulars respecting the annual vacation of the employee showing the period taken, the date and the amount of wages paid under section 9;</a:t>
            </a:r>
          </a:p>
          <a:p>
            <a:r>
              <a:rPr lang="en-CA" dirty="0" smtClean="0"/>
              <a:t>             (e)  the date on which each rest period required to be given under section 22 has been given to the employee;</a:t>
            </a:r>
          </a:p>
          <a:p>
            <a:r>
              <a:rPr lang="en-CA" dirty="0" smtClean="0"/>
              <a:t>             (f)  where the employee's employment is for a fixed period or term or for a specific task, the date of expiry of that period or term or the anticipated completion date of the specific task; and</a:t>
            </a:r>
          </a:p>
          <a:p>
            <a:r>
              <a:rPr lang="en-CA" dirty="0" smtClean="0"/>
              <a:t>             (g)  those other matters, particulars and information that may be prescribed.</a:t>
            </a:r>
            <a:endParaRPr lang="en-CA" dirty="0"/>
          </a:p>
        </p:txBody>
      </p:sp>
    </p:spTree>
    <p:extLst>
      <p:ext uri="{BB962C8B-B14F-4D97-AF65-F5344CB8AC3E}">
        <p14:creationId xmlns:p14="http://schemas.microsoft.com/office/powerpoint/2010/main" val="6813730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Regulations</a:t>
            </a:r>
            <a:endParaRPr lang="en-CA" b="1" dirty="0"/>
          </a:p>
        </p:txBody>
      </p:sp>
      <p:sp>
        <p:nvSpPr>
          <p:cNvPr id="3" name="Content Placeholder 2"/>
          <p:cNvSpPr>
            <a:spLocks noGrp="1"/>
          </p:cNvSpPr>
          <p:nvPr>
            <p:ph idx="1"/>
          </p:nvPr>
        </p:nvSpPr>
        <p:spPr>
          <a:xfrm>
            <a:off x="837159" y="1950316"/>
            <a:ext cx="10515600" cy="4351338"/>
          </a:xfrm>
        </p:spPr>
        <p:txBody>
          <a:bodyPr>
            <a:normAutofit lnSpcReduction="10000"/>
          </a:bodyPr>
          <a:lstStyle/>
          <a:p>
            <a:r>
              <a:rPr lang="en-CA" dirty="0"/>
              <a:t>The public holidays of New Year's Day, Good Friday, Memorial Day, Labour Day and Christmas </a:t>
            </a:r>
            <a:r>
              <a:rPr lang="en-CA" dirty="0" smtClean="0"/>
              <a:t>Day</a:t>
            </a:r>
          </a:p>
          <a:p>
            <a:r>
              <a:rPr lang="en-CA" dirty="0"/>
              <a:t>"standard working hours" means 40 hours in a week</a:t>
            </a:r>
            <a:r>
              <a:rPr lang="en-CA" dirty="0" smtClean="0"/>
              <a:t>.</a:t>
            </a:r>
          </a:p>
          <a:p>
            <a:r>
              <a:rPr lang="en-CA" dirty="0" smtClean="0"/>
              <a:t>Effective October 1, 2014, every employer shall pay to every employee a wage rate of not less than $10.25 per hour. Effective October 1, 2015, every employer shall pay to every employee a wage rate of not less than $10.50 per hour.</a:t>
            </a:r>
          </a:p>
          <a:p>
            <a:r>
              <a:rPr lang="en-CA" dirty="0" smtClean="0"/>
              <a:t>Effective October 1, 2014, for the purpose of section 25 of the Act, overtime wages shall be paid at a rate of not less than $15.38 an hour. Effective October 1, 2015, for the purpose of section 25 of the Act, overtime wages shall be paid at a rate of not less than $15.75 an hour.</a:t>
            </a:r>
          </a:p>
          <a:p>
            <a:r>
              <a:rPr lang="en-CA" dirty="0" smtClean="0"/>
              <a:t>Where an employee who reports for previously scheduled work or whose employer calls him or her to report to work is required to perform less than 3 hours of work, the employer shall either pay for at least 3 hours.</a:t>
            </a:r>
          </a:p>
          <a:p>
            <a:endParaRPr lang="en-CA" dirty="0"/>
          </a:p>
          <a:p>
            <a:endParaRPr lang="en-CA" dirty="0"/>
          </a:p>
        </p:txBody>
      </p:sp>
    </p:spTree>
    <p:extLst>
      <p:ext uri="{BB962C8B-B14F-4D97-AF65-F5344CB8AC3E}">
        <p14:creationId xmlns:p14="http://schemas.microsoft.com/office/powerpoint/2010/main" val="10644871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The Newfoundland and Labrador Human Rights Act</a:t>
            </a:r>
            <a:br>
              <a:rPr lang="en-CA" dirty="0"/>
            </a:br>
            <a:endParaRPr lang="en-CA" dirty="0"/>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10088177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The Newfoundland and Labrador Human Rights Act</a:t>
            </a:r>
            <a:br>
              <a:rPr lang="en-CA" dirty="0"/>
            </a:br>
            <a:endParaRPr lang="en-CA" dirty="0"/>
          </a:p>
        </p:txBody>
      </p:sp>
      <p:sp>
        <p:nvSpPr>
          <p:cNvPr id="3" name="Content Placeholder 2"/>
          <p:cNvSpPr>
            <a:spLocks noGrp="1"/>
          </p:cNvSpPr>
          <p:nvPr>
            <p:ph idx="1"/>
          </p:nvPr>
        </p:nvSpPr>
        <p:spPr/>
        <p:txBody>
          <a:bodyPr/>
          <a:lstStyle/>
          <a:p>
            <a:r>
              <a:rPr lang="en-CA" dirty="0" smtClean="0"/>
              <a:t>The </a:t>
            </a:r>
            <a:r>
              <a:rPr lang="en-CA" dirty="0" err="1" smtClean="0"/>
              <a:t>Nl</a:t>
            </a:r>
            <a:r>
              <a:rPr lang="en-CA" dirty="0" smtClean="0"/>
              <a:t> Human Rights Act was brought into force in this province in 2010</a:t>
            </a:r>
          </a:p>
          <a:p>
            <a:r>
              <a:rPr lang="en-CA" dirty="0" smtClean="0"/>
              <a:t>The </a:t>
            </a:r>
            <a:r>
              <a:rPr lang="en-CA" dirty="0"/>
              <a:t>Human Rights Act sets out rules that ensure the protection of individuals from discrimination and harassment</a:t>
            </a:r>
            <a:r>
              <a:rPr lang="en-CA" dirty="0" smtClean="0"/>
              <a:t>.</a:t>
            </a:r>
          </a:p>
          <a:p>
            <a:r>
              <a:rPr lang="en-CA" dirty="0"/>
              <a:t>The </a:t>
            </a:r>
            <a:r>
              <a:rPr lang="en-CA" dirty="0" smtClean="0"/>
              <a:t>NL Human </a:t>
            </a:r>
            <a:r>
              <a:rPr lang="en-CA" dirty="0"/>
              <a:t>Rights Commission </a:t>
            </a:r>
            <a:r>
              <a:rPr lang="en-CA" dirty="0" smtClean="0"/>
              <a:t>ensures </a:t>
            </a:r>
            <a:r>
              <a:rPr lang="en-CA" dirty="0"/>
              <a:t>compliance with human rights </a:t>
            </a:r>
            <a:r>
              <a:rPr lang="en-CA" dirty="0" smtClean="0"/>
              <a:t>laws &amp; works </a:t>
            </a:r>
            <a:r>
              <a:rPr lang="en-CA" dirty="0"/>
              <a:t>to help the public gain a better understanding of the importance of protecting all people from violations of their human rights</a:t>
            </a:r>
            <a:r>
              <a:rPr lang="en-CA" dirty="0" smtClean="0"/>
              <a:t>.</a:t>
            </a:r>
          </a:p>
          <a:p>
            <a:r>
              <a:rPr lang="en-CA" dirty="0"/>
              <a:t>What follows is a chronological overview of the NL </a:t>
            </a:r>
            <a:r>
              <a:rPr lang="en-CA" dirty="0" smtClean="0"/>
              <a:t>Human Rights Act</a:t>
            </a:r>
            <a:r>
              <a:rPr lang="en-CA" dirty="0"/>
              <a:t>. </a:t>
            </a:r>
          </a:p>
          <a:p>
            <a:endParaRPr lang="en-CA" dirty="0"/>
          </a:p>
        </p:txBody>
      </p:sp>
    </p:spTree>
    <p:extLst>
      <p:ext uri="{BB962C8B-B14F-4D97-AF65-F5344CB8AC3E}">
        <p14:creationId xmlns:p14="http://schemas.microsoft.com/office/powerpoint/2010/main" val="13611866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The Newfoundland and Labrador Human Rights Act</a:t>
            </a:r>
          </a:p>
        </p:txBody>
      </p:sp>
      <p:sp>
        <p:nvSpPr>
          <p:cNvPr id="3" name="Content Placeholder 2"/>
          <p:cNvSpPr>
            <a:spLocks noGrp="1"/>
          </p:cNvSpPr>
          <p:nvPr>
            <p:ph idx="1"/>
          </p:nvPr>
        </p:nvSpPr>
        <p:spPr/>
        <p:txBody>
          <a:bodyPr>
            <a:normAutofit fontScale="77500" lnSpcReduction="20000"/>
          </a:bodyPr>
          <a:lstStyle/>
          <a:p>
            <a:r>
              <a:rPr lang="en-CA" b="1" dirty="0"/>
              <a:t>PART </a:t>
            </a:r>
            <a:r>
              <a:rPr lang="en-CA" b="1" dirty="0" smtClean="0"/>
              <a:t>II – PROHIBITIONS - </a:t>
            </a:r>
            <a:r>
              <a:rPr lang="en-CA" dirty="0" smtClean="0"/>
              <a:t>Sec. 9 Prohibited </a:t>
            </a:r>
            <a:r>
              <a:rPr lang="en-CA" dirty="0"/>
              <a:t>grounds of discrimination</a:t>
            </a:r>
          </a:p>
          <a:p>
            <a:r>
              <a:rPr lang="en-CA" dirty="0"/>
              <a:t> </a:t>
            </a:r>
            <a:r>
              <a:rPr lang="en-CA" dirty="0" smtClean="0"/>
              <a:t>The </a:t>
            </a:r>
            <a:r>
              <a:rPr lang="en-CA" dirty="0"/>
              <a:t>prohibited grounds of discrimination are race, colour, nationality, ethnic origin, social origin, religious creed, religion, age, disability, disfigurement, sex, sexual orientation, gender identity, gender expression, marital status, family status, source of income and political opinion.</a:t>
            </a:r>
          </a:p>
          <a:p>
            <a:r>
              <a:rPr lang="en-CA" dirty="0" smtClean="0"/>
              <a:t>The </a:t>
            </a:r>
            <a:r>
              <a:rPr lang="en-CA" dirty="0"/>
              <a:t>protection includes the protection of a female from discrimination on the basis that she is or may become pregnant.</a:t>
            </a:r>
          </a:p>
          <a:p>
            <a:r>
              <a:rPr lang="en-CA" dirty="0" smtClean="0"/>
              <a:t>Where </a:t>
            </a:r>
            <a:r>
              <a:rPr lang="en-CA" dirty="0"/>
              <a:t>this Act protects an individual from discrimination on the basis of disability, the protection includes </a:t>
            </a:r>
            <a:r>
              <a:rPr lang="en-CA" dirty="0" smtClean="0"/>
              <a:t>the protection of an individual from discrimination on the basis that he or she has or has had, is believed to have had, or has a disposition for  a disability.</a:t>
            </a:r>
          </a:p>
          <a:p>
            <a:r>
              <a:rPr lang="en-CA" dirty="0" smtClean="0"/>
              <a:t>Where </a:t>
            </a:r>
            <a:r>
              <a:rPr lang="en-CA" dirty="0"/>
              <a:t>this Act protects an individual from discrimination on the basis of a prohibited ground of discrimination, it also protects the individual from discrimination on the basis of</a:t>
            </a:r>
          </a:p>
          <a:p>
            <a:r>
              <a:rPr lang="en-CA" dirty="0"/>
              <a:t>             (a)  2 or more prohibited grounds of discrimination or the effect of a combination of prohibited grounds; and</a:t>
            </a:r>
          </a:p>
          <a:p>
            <a:r>
              <a:rPr lang="en-CA" dirty="0"/>
              <a:t>             (b)  the individual’s association or relationship, whether actual or presumed, with an individual or class of individuals identified by a prohibited ground of discrimination.</a:t>
            </a:r>
          </a:p>
        </p:txBody>
      </p:sp>
    </p:spTree>
    <p:extLst>
      <p:ext uri="{BB962C8B-B14F-4D97-AF65-F5344CB8AC3E}">
        <p14:creationId xmlns:p14="http://schemas.microsoft.com/office/powerpoint/2010/main" val="2349395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PROVINCIAL LEGISLATION</a:t>
            </a:r>
            <a:endParaRPr lang="en-CA" b="1" dirty="0"/>
          </a:p>
        </p:txBody>
      </p:sp>
      <p:sp>
        <p:nvSpPr>
          <p:cNvPr id="3" name="Content Placeholder 2"/>
          <p:cNvSpPr>
            <a:spLocks noGrp="1"/>
          </p:cNvSpPr>
          <p:nvPr>
            <p:ph idx="1"/>
          </p:nvPr>
        </p:nvSpPr>
        <p:spPr/>
        <p:txBody>
          <a:bodyPr/>
          <a:lstStyle/>
          <a:p>
            <a:endParaRPr lang="en-CA" dirty="0"/>
          </a:p>
        </p:txBody>
      </p:sp>
      <p:sp>
        <p:nvSpPr>
          <p:cNvPr id="5" name="Content Placeholder 2"/>
          <p:cNvSpPr txBox="1">
            <a:spLocks/>
          </p:cNvSpPr>
          <p:nvPr/>
        </p:nvSpPr>
        <p:spPr>
          <a:xfrm>
            <a:off x="3662101" y="2092469"/>
            <a:ext cx="7079673" cy="4351338"/>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r>
              <a:rPr lang="en-CA" b="1" dirty="0" smtClean="0"/>
              <a:t>PROVINCIAL LEGISLATION</a:t>
            </a:r>
          </a:p>
          <a:p>
            <a:pPr lvl="1"/>
            <a:r>
              <a:rPr lang="en-CA" b="1" dirty="0" smtClean="0"/>
              <a:t>The Newfoundland and Labrador </a:t>
            </a:r>
            <a:r>
              <a:rPr lang="en-CA" b="1" dirty="0" smtClean="0">
                <a:hlinkClick r:id="rId2"/>
              </a:rPr>
              <a:t>Labour Standards Act</a:t>
            </a:r>
            <a:r>
              <a:rPr lang="en-CA" b="1" dirty="0" smtClean="0"/>
              <a:t> and </a:t>
            </a:r>
            <a:r>
              <a:rPr lang="en-CA" b="1" dirty="0" smtClean="0">
                <a:hlinkClick r:id="rId3"/>
              </a:rPr>
              <a:t>Regulations</a:t>
            </a:r>
            <a:endParaRPr lang="en-CA" b="1" dirty="0" smtClean="0"/>
          </a:p>
          <a:p>
            <a:pPr lvl="1"/>
            <a:r>
              <a:rPr lang="en-CA" dirty="0" smtClean="0"/>
              <a:t>The </a:t>
            </a:r>
            <a:r>
              <a:rPr lang="en-CA" b="1" dirty="0" smtClean="0"/>
              <a:t>Newfoundland and Labrador </a:t>
            </a:r>
            <a:r>
              <a:rPr lang="en-CA" b="1" dirty="0" smtClean="0">
                <a:hlinkClick r:id="rId4"/>
              </a:rPr>
              <a:t>Human Rights Act</a:t>
            </a:r>
            <a:endParaRPr lang="en-CA" b="1" dirty="0" smtClean="0"/>
          </a:p>
          <a:p>
            <a:endParaRPr lang="en-CA" b="1" dirty="0" smtClean="0"/>
          </a:p>
        </p:txBody>
      </p:sp>
      <p:pic>
        <p:nvPicPr>
          <p:cNvPr id="6" name="Picture 5"/>
          <p:cNvPicPr>
            <a:picLocks noChangeAspect="1"/>
          </p:cNvPicPr>
          <p:nvPr/>
        </p:nvPicPr>
        <p:blipFill>
          <a:blip r:embed="rId5"/>
          <a:stretch>
            <a:fillRect/>
          </a:stretch>
        </p:blipFill>
        <p:spPr>
          <a:xfrm>
            <a:off x="1202919" y="2092469"/>
            <a:ext cx="1893276" cy="946638"/>
          </a:xfrm>
          <a:prstGeom prst="rect">
            <a:avLst/>
          </a:prstGeom>
        </p:spPr>
      </p:pic>
    </p:spTree>
    <p:extLst>
      <p:ext uri="{BB962C8B-B14F-4D97-AF65-F5344CB8AC3E}">
        <p14:creationId xmlns:p14="http://schemas.microsoft.com/office/powerpoint/2010/main" val="1488278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The Newfoundland and Labrador Human Rights Act</a:t>
            </a:r>
          </a:p>
        </p:txBody>
      </p:sp>
      <p:sp>
        <p:nvSpPr>
          <p:cNvPr id="3" name="Content Placeholder 2"/>
          <p:cNvSpPr>
            <a:spLocks noGrp="1"/>
          </p:cNvSpPr>
          <p:nvPr>
            <p:ph idx="1"/>
          </p:nvPr>
        </p:nvSpPr>
        <p:spPr/>
        <p:txBody>
          <a:bodyPr/>
          <a:lstStyle/>
          <a:p>
            <a:r>
              <a:rPr lang="en-CA" b="1" dirty="0"/>
              <a:t>PART </a:t>
            </a:r>
            <a:r>
              <a:rPr lang="en-CA" b="1" dirty="0" smtClean="0"/>
              <a:t>II – PROHIBITIONS Sec. 10 intent</a:t>
            </a:r>
          </a:p>
          <a:p>
            <a:r>
              <a:rPr lang="en-CA" dirty="0" smtClean="0"/>
              <a:t>Discrimination </a:t>
            </a:r>
            <a:r>
              <a:rPr lang="en-CA" dirty="0"/>
              <a:t>in contravention of this Act does not require an intention to discriminate.</a:t>
            </a:r>
          </a:p>
        </p:txBody>
      </p:sp>
    </p:spTree>
    <p:extLst>
      <p:ext uri="{BB962C8B-B14F-4D97-AF65-F5344CB8AC3E}">
        <p14:creationId xmlns:p14="http://schemas.microsoft.com/office/powerpoint/2010/main" val="37081685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The Newfoundland and Labrador Human Rights Act</a:t>
            </a:r>
          </a:p>
        </p:txBody>
      </p:sp>
      <p:sp>
        <p:nvSpPr>
          <p:cNvPr id="3" name="Content Placeholder 2"/>
          <p:cNvSpPr>
            <a:spLocks noGrp="1"/>
          </p:cNvSpPr>
          <p:nvPr>
            <p:ph idx="1"/>
          </p:nvPr>
        </p:nvSpPr>
        <p:spPr/>
        <p:txBody>
          <a:bodyPr>
            <a:normAutofit fontScale="55000" lnSpcReduction="20000"/>
          </a:bodyPr>
          <a:lstStyle/>
          <a:p>
            <a:r>
              <a:rPr lang="en-CA" b="1" dirty="0"/>
              <a:t>PART </a:t>
            </a:r>
            <a:r>
              <a:rPr lang="en-CA" b="1" dirty="0" smtClean="0"/>
              <a:t>II – PROHIBITIONS – Sec. 11 Goods</a:t>
            </a:r>
            <a:r>
              <a:rPr lang="en-CA" b="1" dirty="0"/>
              <a:t>, services, accommodation, and facilities</a:t>
            </a:r>
          </a:p>
          <a:p>
            <a:r>
              <a:rPr lang="en-CA" b="1" dirty="0"/>
              <a:t> </a:t>
            </a:r>
            <a:r>
              <a:rPr lang="en-CA" b="1" dirty="0" smtClean="0"/>
              <a:t>A </a:t>
            </a:r>
            <a:r>
              <a:rPr lang="en-CA" b="1" dirty="0"/>
              <a:t>person shall not, on the basis of a prohibited ground of discrimination</a:t>
            </a:r>
            <a:r>
              <a:rPr lang="en-CA" b="1" dirty="0" smtClean="0"/>
              <a:t>,  deny </a:t>
            </a:r>
            <a:r>
              <a:rPr lang="en-CA" b="1" dirty="0"/>
              <a:t>to a person or class of persons goods, services, accommodation or facilities that are customarily offered to the public; </a:t>
            </a:r>
            <a:r>
              <a:rPr lang="en-CA" b="1" dirty="0" smtClean="0"/>
              <a:t>or discriminate </a:t>
            </a:r>
            <a:r>
              <a:rPr lang="en-CA" b="1" dirty="0"/>
              <a:t>against a person or class of persons with respect to goods, services, accommodation or facilities that are customarily offered to the public.</a:t>
            </a:r>
          </a:p>
          <a:p>
            <a:r>
              <a:rPr lang="en-CA" b="1" dirty="0" smtClean="0"/>
              <a:t>The limitation</a:t>
            </a:r>
            <a:r>
              <a:rPr lang="en-CA" b="1" dirty="0"/>
              <a:t>, specification, exclusion, denial or preference because of a disability shall be permitted where that limitation, specification, exclusion, denial or preference is based upon a good faith qualification.</a:t>
            </a:r>
          </a:p>
          <a:p>
            <a:r>
              <a:rPr lang="en-CA" b="1" dirty="0"/>
              <a:t> </a:t>
            </a:r>
            <a:r>
              <a:rPr lang="en-CA" b="1" dirty="0" smtClean="0"/>
              <a:t>Exceptions occur where:</a:t>
            </a:r>
            <a:endParaRPr lang="en-CA" b="1" dirty="0"/>
          </a:p>
          <a:p>
            <a:r>
              <a:rPr lang="en-CA" b="1" dirty="0"/>
              <a:t>             (a)  to accommodation in a private residence, except a private residence that offers bed and breakfast accommodation for compensation;</a:t>
            </a:r>
          </a:p>
          <a:p>
            <a:r>
              <a:rPr lang="en-CA" b="1" dirty="0"/>
              <a:t>             (b)  to the exclusion of a person because of that person's sex from accommodation, services or facilities upon the ground of public decency;</a:t>
            </a:r>
          </a:p>
          <a:p>
            <a:r>
              <a:rPr lang="en-CA" b="1" dirty="0"/>
              <a:t>             (c)  to accommodation where sex is a reasonable criterion for admission to the accommodation;</a:t>
            </a:r>
          </a:p>
          <a:p>
            <a:r>
              <a:rPr lang="en-CA" b="1" dirty="0"/>
              <a:t>             (d)  to a restriction on membership on the basis of a prohibited ground of discrimination, in a religious, philanthropic, educational, fraternal, </a:t>
            </a:r>
            <a:r>
              <a:rPr lang="en-CA" b="1" dirty="0" err="1"/>
              <a:t>sororal</a:t>
            </a:r>
            <a:r>
              <a:rPr lang="en-CA" b="1" dirty="0"/>
              <a:t> or social organization that is primarily engaged in serving the interests of a group of persons identified by that prohibited ground of discrimination; or</a:t>
            </a:r>
          </a:p>
          <a:p>
            <a:r>
              <a:rPr lang="en-CA" b="1" dirty="0"/>
              <a:t>             (e)  to other situations where a good faith reason exists for the denial of or discrimination with respect to accommodation, services, facilities or goods.</a:t>
            </a:r>
          </a:p>
          <a:p>
            <a:r>
              <a:rPr lang="en-CA" b="1" dirty="0"/>
              <a:t>             (4) </a:t>
            </a:r>
            <a:r>
              <a:rPr lang="en-CA" b="1" dirty="0" smtClean="0"/>
              <a:t>a </a:t>
            </a:r>
            <a:r>
              <a:rPr lang="en-CA" b="1" dirty="0"/>
              <a:t>person who is less than 19 years of age where the denial or refusal is required or authorized by another Act</a:t>
            </a:r>
            <a:r>
              <a:rPr lang="en-CA" b="1" dirty="0" smtClean="0"/>
              <a:t>.</a:t>
            </a:r>
            <a:endParaRPr lang="en-CA" b="1" dirty="0"/>
          </a:p>
        </p:txBody>
      </p:sp>
    </p:spTree>
    <p:extLst>
      <p:ext uri="{BB962C8B-B14F-4D97-AF65-F5344CB8AC3E}">
        <p14:creationId xmlns:p14="http://schemas.microsoft.com/office/powerpoint/2010/main" val="26186789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The Newfoundland and Labrador Human Rights Act</a:t>
            </a:r>
          </a:p>
        </p:txBody>
      </p:sp>
      <p:sp>
        <p:nvSpPr>
          <p:cNvPr id="3" name="Content Placeholder 2"/>
          <p:cNvSpPr>
            <a:spLocks noGrp="1"/>
          </p:cNvSpPr>
          <p:nvPr>
            <p:ph idx="1"/>
          </p:nvPr>
        </p:nvSpPr>
        <p:spPr/>
        <p:txBody>
          <a:bodyPr>
            <a:normAutofit fontScale="70000" lnSpcReduction="20000"/>
          </a:bodyPr>
          <a:lstStyle/>
          <a:p>
            <a:r>
              <a:rPr lang="en-CA" b="1" dirty="0"/>
              <a:t>PART II – PROHIBITIONS – </a:t>
            </a:r>
            <a:r>
              <a:rPr lang="en-CA" b="1" dirty="0" smtClean="0"/>
              <a:t>Sec. 12 - Right </a:t>
            </a:r>
            <a:r>
              <a:rPr lang="en-CA" b="1" dirty="0"/>
              <a:t>to occupy commercial and dwelling units</a:t>
            </a:r>
          </a:p>
          <a:p>
            <a:r>
              <a:rPr lang="en-CA" b="1" dirty="0" smtClean="0"/>
              <a:t>A </a:t>
            </a:r>
            <a:r>
              <a:rPr lang="en-CA" b="1" dirty="0"/>
              <a:t>person, directly or indirectly, alone or with another, by himself or herself, or by the interposition of another, shall not, on the basis of a prohibited ground of discrimination,</a:t>
            </a:r>
          </a:p>
          <a:p>
            <a:r>
              <a:rPr lang="en-CA" b="1" dirty="0"/>
              <a:t>             (a)  deny to a person or class of persons occupancy of a commercial unit or a self-contained dwelling unit; or</a:t>
            </a:r>
          </a:p>
          <a:p>
            <a:r>
              <a:rPr lang="en-CA" b="1" dirty="0"/>
              <a:t>             (b)  discriminate against a person or class of persons with respect to a term or condition of occupancy of a commercial unit or a self-contained dwelling unit.</a:t>
            </a:r>
          </a:p>
          <a:p>
            <a:r>
              <a:rPr lang="en-CA" b="1" dirty="0" smtClean="0"/>
              <a:t>Exceptions:</a:t>
            </a:r>
          </a:p>
          <a:p>
            <a:r>
              <a:rPr lang="en-CA" b="1" dirty="0" smtClean="0"/>
              <a:t>a </a:t>
            </a:r>
            <a:r>
              <a:rPr lang="en-CA" b="1" dirty="0"/>
              <a:t>limitation, specification, exclusion, denial or preference because of a disability shall be permitted where that limitation, specification, exclusion, denial or preference is based upon a good faith qualification as determined by the commission.</a:t>
            </a:r>
          </a:p>
          <a:p>
            <a:r>
              <a:rPr lang="en-CA" b="1" dirty="0" smtClean="0"/>
              <a:t>a </a:t>
            </a:r>
            <a:r>
              <a:rPr lang="en-CA" b="1" dirty="0"/>
              <a:t>landlord </a:t>
            </a:r>
            <a:r>
              <a:rPr lang="en-CA" b="1" dirty="0" smtClean="0"/>
              <a:t>can use income </a:t>
            </a:r>
            <a:r>
              <a:rPr lang="en-CA" b="1" dirty="0"/>
              <a:t>information, credit checks, credit references, rental history, guarantees or other similar business practices in selecting prospective occupants.</a:t>
            </a:r>
          </a:p>
          <a:p>
            <a:r>
              <a:rPr lang="en-CA" b="1" dirty="0" smtClean="0"/>
              <a:t>age </a:t>
            </a:r>
            <a:r>
              <a:rPr lang="en-CA" b="1" dirty="0"/>
              <a:t>and family status, does not apply to the renting or leasing, the offering for rent or lease, or the advertising for rent or lease of a commercial unit or self-contained dwelling unit, where the unit is a rental unit in premises in which every rental unit is reserved for rental to a person who has reached the age of 55 years, or to 2 or more persons, at least one of whom has reached the age of 55.</a:t>
            </a:r>
          </a:p>
        </p:txBody>
      </p:sp>
    </p:spTree>
    <p:extLst>
      <p:ext uri="{BB962C8B-B14F-4D97-AF65-F5344CB8AC3E}">
        <p14:creationId xmlns:p14="http://schemas.microsoft.com/office/powerpoint/2010/main" val="36636567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The Newfoundland and Labrador Human Rights Act</a:t>
            </a:r>
          </a:p>
        </p:txBody>
      </p:sp>
      <p:sp>
        <p:nvSpPr>
          <p:cNvPr id="3" name="Content Placeholder 2"/>
          <p:cNvSpPr>
            <a:spLocks noGrp="1"/>
          </p:cNvSpPr>
          <p:nvPr>
            <p:ph idx="1"/>
          </p:nvPr>
        </p:nvSpPr>
        <p:spPr/>
        <p:txBody>
          <a:bodyPr>
            <a:normAutofit fontScale="85000" lnSpcReduction="20000"/>
          </a:bodyPr>
          <a:lstStyle/>
          <a:p>
            <a:r>
              <a:rPr lang="en-CA" b="1" dirty="0"/>
              <a:t>PART II – PROHIBITIONS – Sec. </a:t>
            </a:r>
            <a:r>
              <a:rPr lang="en-CA" b="1" dirty="0" smtClean="0"/>
              <a:t>14 </a:t>
            </a:r>
            <a:r>
              <a:rPr lang="en-CA" b="1" dirty="0"/>
              <a:t>- </a:t>
            </a:r>
            <a:r>
              <a:rPr lang="en-CA" b="1" dirty="0" smtClean="0"/>
              <a:t>Discrimination </a:t>
            </a:r>
            <a:r>
              <a:rPr lang="en-CA" b="1" dirty="0"/>
              <a:t>in employment</a:t>
            </a:r>
          </a:p>
          <a:p>
            <a:r>
              <a:rPr lang="en-CA" b="1" dirty="0" smtClean="0"/>
              <a:t>An </a:t>
            </a:r>
            <a:r>
              <a:rPr lang="en-CA" b="1" dirty="0"/>
              <a:t>employer, or a person acting on behalf of an employer, shall not refuse to employ or to continue to employ or otherwise discriminate against a person in regard to employment or a term or condition of employment on the basis of a prohibited ground of discrimination, or because of the conviction for an offence that is unrelated to the employment of the person.</a:t>
            </a:r>
          </a:p>
          <a:p>
            <a:r>
              <a:rPr lang="en-CA" b="1" dirty="0" smtClean="0"/>
              <a:t>Employers can express </a:t>
            </a:r>
            <a:r>
              <a:rPr lang="en-CA" b="1" dirty="0"/>
              <a:t>a limitation, specification or preference based on a good faith occupational qualification.</a:t>
            </a:r>
          </a:p>
          <a:p>
            <a:r>
              <a:rPr lang="en-CA" b="1" dirty="0" smtClean="0"/>
              <a:t>An </a:t>
            </a:r>
            <a:r>
              <a:rPr lang="en-CA" b="1" dirty="0"/>
              <a:t>employer, or a person acting on behalf of an employer, shall not use, in the hiring or recruitment of persons for employment, an employment agency that discriminates against a person seeking employment on the basis of a prohibited ground of discrimination.</a:t>
            </a:r>
          </a:p>
          <a:p>
            <a:r>
              <a:rPr lang="en-CA" b="1" dirty="0" smtClean="0"/>
              <a:t>A </a:t>
            </a:r>
            <a:r>
              <a:rPr lang="en-CA" b="1" dirty="0"/>
              <a:t>trade union shall not exclude a person from full membership or expel or suspend or otherwise discriminate against one of its members or discriminate against a person in regard to his or her employment by an employer, on the basis of a prohibited ground of discrimination</a:t>
            </a:r>
            <a:r>
              <a:rPr lang="en-CA" b="1" dirty="0" smtClean="0"/>
              <a:t>.</a:t>
            </a:r>
            <a:endParaRPr lang="en-CA" b="1" dirty="0"/>
          </a:p>
        </p:txBody>
      </p:sp>
    </p:spTree>
    <p:extLst>
      <p:ext uri="{BB962C8B-B14F-4D97-AF65-F5344CB8AC3E}">
        <p14:creationId xmlns:p14="http://schemas.microsoft.com/office/powerpoint/2010/main" val="36098782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The Newfoundland and Labrador Human Rights Act</a:t>
            </a:r>
          </a:p>
        </p:txBody>
      </p:sp>
      <p:sp>
        <p:nvSpPr>
          <p:cNvPr id="3" name="Content Placeholder 2"/>
          <p:cNvSpPr>
            <a:spLocks noGrp="1"/>
          </p:cNvSpPr>
          <p:nvPr>
            <p:ph idx="1"/>
          </p:nvPr>
        </p:nvSpPr>
        <p:spPr/>
        <p:txBody>
          <a:bodyPr>
            <a:normAutofit fontScale="77500" lnSpcReduction="20000"/>
          </a:bodyPr>
          <a:lstStyle/>
          <a:p>
            <a:r>
              <a:rPr lang="en-CA" b="1" dirty="0"/>
              <a:t>PART II – PROHIBITIONS – Sec. </a:t>
            </a:r>
            <a:r>
              <a:rPr lang="en-CA" b="1" dirty="0" smtClean="0"/>
              <a:t>14 </a:t>
            </a:r>
            <a:r>
              <a:rPr lang="en-CA" b="1" dirty="0"/>
              <a:t>- </a:t>
            </a:r>
            <a:r>
              <a:rPr lang="en-CA" b="1" dirty="0" smtClean="0"/>
              <a:t>Discrimination </a:t>
            </a:r>
            <a:r>
              <a:rPr lang="en-CA" b="1" dirty="0"/>
              <a:t>in employment</a:t>
            </a:r>
          </a:p>
          <a:p>
            <a:r>
              <a:rPr lang="en-CA" b="1" dirty="0" smtClean="0"/>
              <a:t>Advertisements </a:t>
            </a:r>
            <a:endParaRPr lang="en-CA" b="1" dirty="0"/>
          </a:p>
          <a:p>
            <a:r>
              <a:rPr lang="en-CA" b="1" dirty="0"/>
              <a:t>A person shall not use or circulate a form of application for employment or publish an advertisement in connection with employment or prospective employment or make a written or oral inquiry in connection with employment that expresses either directly or indirectly</a:t>
            </a:r>
          </a:p>
          <a:p>
            <a:r>
              <a:rPr lang="en-CA" b="1" dirty="0"/>
              <a:t>             (a)  a limitation, specification or preference based on a prohibited ground of discrimination; or</a:t>
            </a:r>
          </a:p>
          <a:p>
            <a:r>
              <a:rPr lang="en-CA" b="1" dirty="0"/>
              <a:t>             (b)  an intent to</a:t>
            </a:r>
          </a:p>
          <a:p>
            <a:r>
              <a:rPr lang="en-CA" b="1" dirty="0"/>
              <a:t>                      (</a:t>
            </a:r>
            <a:r>
              <a:rPr lang="en-CA" b="1" dirty="0" err="1"/>
              <a:t>i</a:t>
            </a:r>
            <a:r>
              <a:rPr lang="en-CA" b="1" dirty="0"/>
              <a:t>)  dismiss from employment,</a:t>
            </a:r>
          </a:p>
          <a:p>
            <a:r>
              <a:rPr lang="en-CA" b="1" dirty="0"/>
              <a:t>                     (ii)  refuse to employ or rehire, or</a:t>
            </a:r>
          </a:p>
          <a:p>
            <a:r>
              <a:rPr lang="en-CA" b="1" dirty="0"/>
              <a:t>                    (iii)  discriminate </a:t>
            </a:r>
            <a:r>
              <a:rPr lang="en-CA" b="1" dirty="0" smtClean="0"/>
              <a:t>against</a:t>
            </a:r>
          </a:p>
          <a:p>
            <a:r>
              <a:rPr lang="en-CA" b="1" dirty="0"/>
              <a:t>a person on the basis of a prohibited ground of discrimination,</a:t>
            </a:r>
          </a:p>
          <a:p>
            <a:r>
              <a:rPr lang="en-CA" b="1" dirty="0"/>
              <a:t>but this subsection does not apply to the expression of a limitation, specification or preference based on a good faith occupational qualification.</a:t>
            </a:r>
          </a:p>
          <a:p>
            <a:endParaRPr lang="en-CA" b="1" dirty="0"/>
          </a:p>
        </p:txBody>
      </p:sp>
    </p:spTree>
    <p:extLst>
      <p:ext uri="{BB962C8B-B14F-4D97-AF65-F5344CB8AC3E}">
        <p14:creationId xmlns:p14="http://schemas.microsoft.com/office/powerpoint/2010/main" val="30519483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The Newfoundland and Labrador Human Rights Act</a:t>
            </a:r>
          </a:p>
        </p:txBody>
      </p:sp>
      <p:sp>
        <p:nvSpPr>
          <p:cNvPr id="3" name="Content Placeholder 2"/>
          <p:cNvSpPr>
            <a:spLocks noGrp="1"/>
          </p:cNvSpPr>
          <p:nvPr>
            <p:ph idx="1"/>
          </p:nvPr>
        </p:nvSpPr>
        <p:spPr/>
        <p:txBody>
          <a:bodyPr>
            <a:normAutofit lnSpcReduction="10000"/>
          </a:bodyPr>
          <a:lstStyle/>
          <a:p>
            <a:pPr marL="0" indent="0">
              <a:buNone/>
            </a:pPr>
            <a:r>
              <a:rPr lang="en-CA" b="1" dirty="0"/>
              <a:t>PART II – PROHIBITIONS – Sec. </a:t>
            </a:r>
            <a:r>
              <a:rPr lang="en-CA" b="1" dirty="0" smtClean="0"/>
              <a:t>14 </a:t>
            </a:r>
            <a:r>
              <a:rPr lang="en-CA" b="1" dirty="0"/>
              <a:t>- </a:t>
            </a:r>
            <a:r>
              <a:rPr lang="en-CA" b="1" dirty="0" smtClean="0"/>
              <a:t>Discrimination </a:t>
            </a:r>
            <a:r>
              <a:rPr lang="en-CA" b="1" dirty="0"/>
              <a:t>in </a:t>
            </a:r>
            <a:r>
              <a:rPr lang="en-CA" b="1" dirty="0" smtClean="0"/>
              <a:t>employment exemptions</a:t>
            </a:r>
            <a:endParaRPr lang="en-CA" b="1" dirty="0"/>
          </a:p>
          <a:p>
            <a:pPr marL="0" indent="0">
              <a:buNone/>
            </a:pPr>
            <a:r>
              <a:rPr lang="en-CA" b="1" dirty="0" smtClean="0"/>
              <a:t>These previously mentioned restrictions do </a:t>
            </a:r>
            <a:r>
              <a:rPr lang="en-CA" b="1" dirty="0"/>
              <a:t>not apply </a:t>
            </a:r>
            <a:r>
              <a:rPr lang="en-CA" b="1" dirty="0" smtClean="0"/>
              <a:t>to:</a:t>
            </a:r>
          </a:p>
          <a:p>
            <a:r>
              <a:rPr lang="en-CA" b="1" dirty="0" smtClean="0"/>
              <a:t>the </a:t>
            </a:r>
            <a:r>
              <a:rPr lang="en-CA" b="1" dirty="0"/>
              <a:t>expression of a limitation, specification or preference based on a good faith occupational qualification.</a:t>
            </a:r>
          </a:p>
          <a:p>
            <a:r>
              <a:rPr lang="en-CA" b="1" dirty="0" smtClean="0"/>
              <a:t>the operation </a:t>
            </a:r>
            <a:r>
              <a:rPr lang="en-CA" b="1" dirty="0"/>
              <a:t>of a good faith retirement or pension </a:t>
            </a:r>
            <a:r>
              <a:rPr lang="en-CA" b="1" dirty="0" smtClean="0"/>
              <a:t>plan; operation </a:t>
            </a:r>
            <a:r>
              <a:rPr lang="en-CA" b="1" dirty="0"/>
              <a:t>of the terms or conditions of a good faith retirement or pension plan which have the effect of a minimum service requirement; </a:t>
            </a:r>
            <a:r>
              <a:rPr lang="en-CA" b="1" dirty="0" smtClean="0"/>
              <a:t>or the operation </a:t>
            </a:r>
            <a:r>
              <a:rPr lang="en-CA" b="1" dirty="0"/>
              <a:t>of the terms or conditions of a good faith group or employee insurance plan.</a:t>
            </a:r>
          </a:p>
          <a:p>
            <a:r>
              <a:rPr lang="en-CA" b="1" dirty="0" smtClean="0"/>
              <a:t> </a:t>
            </a:r>
            <a:r>
              <a:rPr lang="en-CA" b="1" dirty="0"/>
              <a:t>This section does not apply to an </a:t>
            </a:r>
            <a:r>
              <a:rPr lang="en-CA" b="1" dirty="0" smtClean="0"/>
              <a:t>employer that </a:t>
            </a:r>
            <a:r>
              <a:rPr lang="en-CA" b="1" dirty="0"/>
              <a:t>is an exclusively religious, fraternal or </a:t>
            </a:r>
            <a:r>
              <a:rPr lang="en-CA" b="1" dirty="0" err="1"/>
              <a:t>sororal</a:t>
            </a:r>
            <a:r>
              <a:rPr lang="en-CA" b="1" dirty="0"/>
              <a:t> organization that is not operated for private profit, where it is a reasonable and genuine qualification because of the nature of the </a:t>
            </a:r>
            <a:r>
              <a:rPr lang="en-CA" b="1" dirty="0" smtClean="0"/>
              <a:t>employment</a:t>
            </a:r>
            <a:r>
              <a:rPr lang="en-CA" b="1" dirty="0"/>
              <a:t>.</a:t>
            </a:r>
          </a:p>
        </p:txBody>
      </p:sp>
    </p:spTree>
    <p:extLst>
      <p:ext uri="{BB962C8B-B14F-4D97-AF65-F5344CB8AC3E}">
        <p14:creationId xmlns:p14="http://schemas.microsoft.com/office/powerpoint/2010/main" val="2893703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The Newfoundland and Labrador Human Rights Act</a:t>
            </a:r>
          </a:p>
        </p:txBody>
      </p:sp>
      <p:sp>
        <p:nvSpPr>
          <p:cNvPr id="3" name="Content Placeholder 2"/>
          <p:cNvSpPr>
            <a:spLocks noGrp="1"/>
          </p:cNvSpPr>
          <p:nvPr>
            <p:ph idx="1"/>
          </p:nvPr>
        </p:nvSpPr>
        <p:spPr/>
        <p:txBody>
          <a:bodyPr>
            <a:normAutofit fontScale="47500" lnSpcReduction="20000"/>
          </a:bodyPr>
          <a:lstStyle/>
          <a:p>
            <a:r>
              <a:rPr lang="en-CA" b="1" dirty="0"/>
              <a:t>PART II – PROHIBITIONS – Sec. </a:t>
            </a:r>
            <a:r>
              <a:rPr lang="en-CA" b="1" dirty="0" smtClean="0"/>
              <a:t>15 </a:t>
            </a:r>
            <a:r>
              <a:rPr lang="en-CA" b="1" dirty="0"/>
              <a:t>- </a:t>
            </a:r>
            <a:r>
              <a:rPr lang="en-CA" b="1" dirty="0" smtClean="0"/>
              <a:t>Discrimination </a:t>
            </a:r>
            <a:r>
              <a:rPr lang="en-CA" b="1" dirty="0"/>
              <a:t>re: attachment of wages, etc.</a:t>
            </a:r>
          </a:p>
          <a:p>
            <a:r>
              <a:rPr lang="en-CA" b="1" dirty="0" smtClean="0"/>
              <a:t>An </a:t>
            </a:r>
            <a:r>
              <a:rPr lang="en-CA" b="1" dirty="0"/>
              <a:t>employer, or a person acting on behalf of an employer, shall not refuse to employ or to continue to employ or otherwise discriminate against a person in regard to employment or a term or condition of employment because of that person's </a:t>
            </a:r>
            <a:r>
              <a:rPr lang="en-CA" b="1" dirty="0" smtClean="0"/>
              <a:t>pay  </a:t>
            </a:r>
            <a:r>
              <a:rPr lang="en-CA" b="1" dirty="0"/>
              <a:t>from another or previous employer having been; </a:t>
            </a:r>
            <a:r>
              <a:rPr lang="en-CA" b="1" dirty="0" smtClean="0"/>
              <a:t>or  </a:t>
            </a:r>
            <a:r>
              <a:rPr lang="en-CA" b="1" dirty="0"/>
              <a:t>from him or her or another employer being or </a:t>
            </a:r>
            <a:r>
              <a:rPr lang="en-CA" b="1" dirty="0" smtClean="0"/>
              <a:t>becoming</a:t>
            </a:r>
          </a:p>
          <a:p>
            <a:r>
              <a:rPr lang="en-CA" b="1" dirty="0" smtClean="0"/>
              <a:t>subject </a:t>
            </a:r>
            <a:r>
              <a:rPr lang="en-CA" b="1" dirty="0"/>
              <a:t>to</a:t>
            </a:r>
          </a:p>
          <a:p>
            <a:r>
              <a:rPr lang="en-CA" b="1" dirty="0" smtClean="0"/>
              <a:t>attachment </a:t>
            </a:r>
            <a:r>
              <a:rPr lang="en-CA" b="1" dirty="0"/>
              <a:t>or seizure in satisfaction of a claim against; </a:t>
            </a:r>
            <a:r>
              <a:rPr lang="en-CA" b="1" dirty="0" smtClean="0"/>
              <a:t>or  </a:t>
            </a:r>
            <a:r>
              <a:rPr lang="en-CA" b="1" dirty="0"/>
              <a:t>alienation, assignment or transfer </a:t>
            </a:r>
            <a:r>
              <a:rPr lang="en-CA" b="1" dirty="0" smtClean="0"/>
              <a:t>by that </a:t>
            </a:r>
            <a:r>
              <a:rPr lang="en-CA" b="1" dirty="0"/>
              <a:t>person, but discrimination based on a good faith occupational qualification with respect to persons whose duties include the collecting, receiving or depositing of money belonging to the employer does not constitute a failure to comply with this subsection.</a:t>
            </a:r>
          </a:p>
          <a:p>
            <a:r>
              <a:rPr lang="en-CA" b="1" dirty="0" smtClean="0"/>
              <a:t>An </a:t>
            </a:r>
            <a:r>
              <a:rPr lang="en-CA" b="1" dirty="0"/>
              <a:t>employer, or a person acting on behalf of an employer, shall not use, in the hiring or recruitment of persons for employment, an employment agency that discriminates against persons seeking employment for a reason that would be, in regard to an employer or person acting on behalf of an employer, discrimination under subsection (1).</a:t>
            </a:r>
          </a:p>
          <a:p>
            <a:r>
              <a:rPr lang="en-CA" b="1" dirty="0" smtClean="0"/>
              <a:t>A </a:t>
            </a:r>
            <a:r>
              <a:rPr lang="en-CA" b="1" dirty="0"/>
              <a:t>trade union shall not exclude a person from full membership or expel or suspend or otherwise discriminate against a member or discriminate against a person in regard to his or her employment by an employer for a reason that would be, in regard to an employer or a person acting on behalf of an employer, discrimination under subsection (1).</a:t>
            </a:r>
          </a:p>
          <a:p>
            <a:r>
              <a:rPr lang="en-CA" b="1" dirty="0"/>
              <a:t>             (4)  A person shall not use or circulate a form of application for employment or publish an advertisement in connection with employment or prospective employment or make a written or oral inquiry in connection with employment that expresses either directly or indirectly</a:t>
            </a:r>
          </a:p>
          <a:p>
            <a:r>
              <a:rPr lang="en-CA" b="1" dirty="0"/>
              <a:t>             (a)  a limitation, specification or preference as to a person; or</a:t>
            </a:r>
          </a:p>
          <a:p>
            <a:r>
              <a:rPr lang="en-CA" b="1" dirty="0"/>
              <a:t>             (b)  an intent to</a:t>
            </a:r>
          </a:p>
          <a:p>
            <a:r>
              <a:rPr lang="en-CA" b="1" dirty="0"/>
              <a:t>                      (</a:t>
            </a:r>
            <a:r>
              <a:rPr lang="en-CA" b="1" dirty="0" err="1"/>
              <a:t>i</a:t>
            </a:r>
            <a:r>
              <a:rPr lang="en-CA" b="1" dirty="0"/>
              <a:t>)  dismiss from employment,</a:t>
            </a:r>
          </a:p>
          <a:p>
            <a:r>
              <a:rPr lang="en-CA" b="1" dirty="0"/>
              <a:t>                     (ii)  refuse to employ or retire, or</a:t>
            </a:r>
          </a:p>
          <a:p>
            <a:r>
              <a:rPr lang="en-CA" b="1" dirty="0"/>
              <a:t>                    (iii)  discriminate </a:t>
            </a:r>
            <a:r>
              <a:rPr lang="en-CA" b="1" dirty="0" smtClean="0"/>
              <a:t>against a person for </a:t>
            </a:r>
            <a:r>
              <a:rPr lang="en-CA" b="1" dirty="0"/>
              <a:t>a reason that would be, in regard to an employer or a person acting on behalf of an employer, discrimination under subsection (1).</a:t>
            </a:r>
          </a:p>
          <a:p>
            <a:endParaRPr lang="en-CA" b="1" dirty="0"/>
          </a:p>
        </p:txBody>
      </p:sp>
    </p:spTree>
    <p:extLst>
      <p:ext uri="{BB962C8B-B14F-4D97-AF65-F5344CB8AC3E}">
        <p14:creationId xmlns:p14="http://schemas.microsoft.com/office/powerpoint/2010/main" val="176747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The Newfoundland and Labrador Human Rights Act</a:t>
            </a:r>
          </a:p>
        </p:txBody>
      </p:sp>
      <p:sp>
        <p:nvSpPr>
          <p:cNvPr id="3" name="Content Placeholder 2"/>
          <p:cNvSpPr>
            <a:spLocks noGrp="1"/>
          </p:cNvSpPr>
          <p:nvPr>
            <p:ph idx="1"/>
          </p:nvPr>
        </p:nvSpPr>
        <p:spPr/>
        <p:txBody>
          <a:bodyPr>
            <a:normAutofit fontScale="70000" lnSpcReduction="20000"/>
          </a:bodyPr>
          <a:lstStyle/>
          <a:p>
            <a:r>
              <a:rPr lang="en-CA" b="1" dirty="0" smtClean="0"/>
              <a:t>Sec. 16 Equal </a:t>
            </a:r>
            <a:r>
              <a:rPr lang="en-CA" b="1" dirty="0"/>
              <a:t>pay for same or similar work</a:t>
            </a:r>
          </a:p>
          <a:p>
            <a:r>
              <a:rPr lang="en-CA" b="1" dirty="0" smtClean="0"/>
              <a:t>An </a:t>
            </a:r>
            <a:r>
              <a:rPr lang="en-CA" b="1" dirty="0"/>
              <a:t>employer, or a person acting on behalf of an employer, shall not establish or maintain differences in wages between employees employed in the same establishment who are performing, under the same or similar working conditions, the same or similar work on jobs requiring the same or similar skill, effort and responsibility on the basis of a prohibited ground of discrimination, except where that payment is made under</a:t>
            </a:r>
          </a:p>
          <a:p>
            <a:r>
              <a:rPr lang="en-CA" b="1" dirty="0"/>
              <a:t>             (a)  a seniority system; or</a:t>
            </a:r>
          </a:p>
          <a:p>
            <a:r>
              <a:rPr lang="en-CA" b="1" dirty="0"/>
              <a:t>             (b)  a merit system.</a:t>
            </a:r>
          </a:p>
          <a:p>
            <a:pPr marL="0" indent="0">
              <a:buNone/>
            </a:pPr>
            <a:r>
              <a:rPr lang="en-CA" b="1" dirty="0" smtClean="0"/>
              <a:t>Employees </a:t>
            </a:r>
            <a:r>
              <a:rPr lang="en-CA" b="1" dirty="0"/>
              <a:t>employed in the same establishment who are performing under the same or similar working conditions, the same or similar work on jobs requiring the same or similar skill, effort and responsibility shall have</a:t>
            </a:r>
          </a:p>
          <a:p>
            <a:r>
              <a:rPr lang="en-CA" b="1" dirty="0"/>
              <a:t>             (a)  opportunities for training and advancement; and</a:t>
            </a:r>
          </a:p>
          <a:p>
            <a:r>
              <a:rPr lang="en-CA" b="1" dirty="0"/>
              <a:t>             (b)  pension rights and insurance benefits</a:t>
            </a:r>
          </a:p>
          <a:p>
            <a:r>
              <a:rPr lang="en-CA" b="1" dirty="0"/>
              <a:t>without discrimination on the basis of a prohibited ground of discrimination.</a:t>
            </a:r>
          </a:p>
          <a:p>
            <a:r>
              <a:rPr lang="en-CA" b="1" dirty="0"/>
              <a:t>             (3)  An employer shall not reduce the wages of an employee in order to comply with subsection (1).</a:t>
            </a:r>
          </a:p>
        </p:txBody>
      </p:sp>
    </p:spTree>
    <p:extLst>
      <p:ext uri="{BB962C8B-B14F-4D97-AF65-F5344CB8AC3E}">
        <p14:creationId xmlns:p14="http://schemas.microsoft.com/office/powerpoint/2010/main" val="142011873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The Newfoundland and Labrador Human Rights Act</a:t>
            </a:r>
          </a:p>
        </p:txBody>
      </p:sp>
      <p:sp>
        <p:nvSpPr>
          <p:cNvPr id="3" name="Content Placeholder 2"/>
          <p:cNvSpPr>
            <a:spLocks noGrp="1"/>
          </p:cNvSpPr>
          <p:nvPr>
            <p:ph idx="1"/>
          </p:nvPr>
        </p:nvSpPr>
        <p:spPr/>
        <p:txBody>
          <a:bodyPr>
            <a:normAutofit/>
          </a:bodyPr>
          <a:lstStyle/>
          <a:p>
            <a:pPr marL="0" indent="0">
              <a:buNone/>
            </a:pPr>
            <a:r>
              <a:rPr lang="en-CA" b="1" dirty="0" smtClean="0"/>
              <a:t>Sec 17 &amp; 18 - Harassment and Sexual Harassment</a:t>
            </a:r>
            <a:endParaRPr lang="en-CA" b="1" dirty="0"/>
          </a:p>
          <a:p>
            <a:r>
              <a:rPr lang="en-CA" b="1" dirty="0" smtClean="0"/>
              <a:t>A </a:t>
            </a:r>
            <a:r>
              <a:rPr lang="en-CA" b="1" dirty="0"/>
              <a:t>person in an establishment shall not harass another person in the establishment on the basis of a prohibited ground of discrimination</a:t>
            </a:r>
            <a:r>
              <a:rPr lang="en-CA" b="1" dirty="0" smtClean="0"/>
              <a:t>.</a:t>
            </a:r>
          </a:p>
          <a:p>
            <a:r>
              <a:rPr lang="en-CA" b="1" dirty="0"/>
              <a:t>A person who is in a position to confer, grant or deny a benefit or advancement to another person shall not engage in sexual solicitation or make a sexual advance to that person where the person making the solicitation or advance knows or ought reasonably to know that it is unwelcome.</a:t>
            </a:r>
          </a:p>
          <a:p>
            <a:r>
              <a:rPr lang="en-CA" b="1" dirty="0" smtClean="0"/>
              <a:t>A </a:t>
            </a:r>
            <a:r>
              <a:rPr lang="en-CA" b="1" dirty="0"/>
              <a:t>person who is in a position to confer or deny a benefit or advancement to another person shall not penalize, punish or threaten reprisal against that person for the rejection of a sexual solicitation or advance.</a:t>
            </a:r>
          </a:p>
        </p:txBody>
      </p:sp>
    </p:spTree>
    <p:extLst>
      <p:ext uri="{BB962C8B-B14F-4D97-AF65-F5344CB8AC3E}">
        <p14:creationId xmlns:p14="http://schemas.microsoft.com/office/powerpoint/2010/main" val="2595783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The Newfoundland and Labrador Human Rights Act</a:t>
            </a:r>
          </a:p>
        </p:txBody>
      </p:sp>
      <p:sp>
        <p:nvSpPr>
          <p:cNvPr id="3" name="Content Placeholder 2"/>
          <p:cNvSpPr>
            <a:spLocks noGrp="1"/>
          </p:cNvSpPr>
          <p:nvPr>
            <p:ph idx="1"/>
          </p:nvPr>
        </p:nvSpPr>
        <p:spPr/>
        <p:txBody>
          <a:bodyPr>
            <a:normAutofit lnSpcReduction="10000"/>
          </a:bodyPr>
          <a:lstStyle/>
          <a:p>
            <a:r>
              <a:rPr lang="en-CA" b="1" dirty="0" smtClean="0"/>
              <a:t>Sec 19 - Discriminatory </a:t>
            </a:r>
            <a:r>
              <a:rPr lang="en-CA" b="1" dirty="0"/>
              <a:t>publications</a:t>
            </a:r>
          </a:p>
          <a:p>
            <a:r>
              <a:rPr lang="en-CA" b="1" dirty="0"/>
              <a:t>   </a:t>
            </a:r>
            <a:r>
              <a:rPr lang="en-CA" b="1" dirty="0" smtClean="0"/>
              <a:t>A </a:t>
            </a:r>
            <a:r>
              <a:rPr lang="en-CA" b="1" dirty="0"/>
              <a:t>person shall not</a:t>
            </a:r>
          </a:p>
          <a:p>
            <a:r>
              <a:rPr lang="en-CA" b="1" dirty="0"/>
              <a:t>             (a)  publish or display; or</a:t>
            </a:r>
          </a:p>
          <a:p>
            <a:r>
              <a:rPr lang="en-CA" b="1" dirty="0"/>
              <a:t>             (b)  permit to be published or displayed on lands or premises or in a newspaper, through a radio or television broadcasting station, or by means of another medium which he or she runs or controls,</a:t>
            </a:r>
          </a:p>
          <a:p>
            <a:r>
              <a:rPr lang="en-CA" b="1" dirty="0"/>
              <a:t>a notice, sign, symbol, emblem or other representation indicating discrimination or an intention to discriminate against a person or a class of persons on the basis of a prohibited ground of discrimination.</a:t>
            </a:r>
          </a:p>
          <a:p>
            <a:r>
              <a:rPr lang="en-CA" b="1" dirty="0" smtClean="0"/>
              <a:t>Nothing </a:t>
            </a:r>
            <a:r>
              <a:rPr lang="en-CA" b="1" dirty="0"/>
              <a:t>in this section interferes with the free expression of opinions upon a subject by speech or in writing.</a:t>
            </a:r>
          </a:p>
        </p:txBody>
      </p:sp>
    </p:spTree>
    <p:extLst>
      <p:ext uri="{BB962C8B-B14F-4D97-AF65-F5344CB8AC3E}">
        <p14:creationId xmlns:p14="http://schemas.microsoft.com/office/powerpoint/2010/main" val="996182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Key Provision of the NL Labour Standards Act</a:t>
            </a:r>
            <a:endParaRPr lang="en-CA" b="1" dirty="0"/>
          </a:p>
        </p:txBody>
      </p:sp>
      <p:sp>
        <p:nvSpPr>
          <p:cNvPr id="3" name="Content Placeholder 2"/>
          <p:cNvSpPr>
            <a:spLocks noGrp="1"/>
          </p:cNvSpPr>
          <p:nvPr>
            <p:ph idx="1"/>
          </p:nvPr>
        </p:nvSpPr>
        <p:spPr/>
        <p:txBody>
          <a:bodyPr/>
          <a:lstStyle/>
          <a:p>
            <a:r>
              <a:rPr lang="en-CA" dirty="0" smtClean="0"/>
              <a:t>The Labour Standards Act sets out the minimum standards of employment for workplaces under the jurisdiction of the province of NL</a:t>
            </a:r>
          </a:p>
          <a:p>
            <a:r>
              <a:rPr lang="en-CA" dirty="0" smtClean="0"/>
              <a:t>What follows is a chronological overview of the NL Labour Standards Act. </a:t>
            </a:r>
            <a:endParaRPr lang="en-CA" dirty="0"/>
          </a:p>
        </p:txBody>
      </p:sp>
    </p:spTree>
    <p:extLst>
      <p:ext uri="{BB962C8B-B14F-4D97-AF65-F5344CB8AC3E}">
        <p14:creationId xmlns:p14="http://schemas.microsoft.com/office/powerpoint/2010/main" val="395183905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The Newfoundland and Labrador Human Rights Act</a:t>
            </a:r>
          </a:p>
        </p:txBody>
      </p:sp>
      <p:sp>
        <p:nvSpPr>
          <p:cNvPr id="3" name="Content Placeholder 2"/>
          <p:cNvSpPr>
            <a:spLocks noGrp="1"/>
          </p:cNvSpPr>
          <p:nvPr>
            <p:ph idx="1"/>
          </p:nvPr>
        </p:nvSpPr>
        <p:spPr/>
        <p:txBody>
          <a:bodyPr>
            <a:normAutofit/>
          </a:bodyPr>
          <a:lstStyle/>
          <a:p>
            <a:r>
              <a:rPr lang="en-CA" b="1" dirty="0" smtClean="0"/>
              <a:t>Sec. 20 - Protection </a:t>
            </a:r>
            <a:r>
              <a:rPr lang="en-CA" b="1" dirty="0"/>
              <a:t>of complainants and others</a:t>
            </a:r>
          </a:p>
          <a:p>
            <a:r>
              <a:rPr lang="en-CA" b="1" dirty="0" smtClean="0"/>
              <a:t>A </a:t>
            </a:r>
            <a:r>
              <a:rPr lang="en-CA" b="1" dirty="0"/>
              <a:t>person, employer or trade union shall not evict, discharge, suspend, expel or otherwise discriminate against a person because he or she has made a complaint or given evidence or helped in respect of the initiation or furtherance of a complaint or other proceeding under this Act.</a:t>
            </a:r>
          </a:p>
        </p:txBody>
      </p:sp>
    </p:spTree>
    <p:extLst>
      <p:ext uri="{BB962C8B-B14F-4D97-AF65-F5344CB8AC3E}">
        <p14:creationId xmlns:p14="http://schemas.microsoft.com/office/powerpoint/2010/main" val="17492930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The Newfoundland and Labrador Human Rights Act</a:t>
            </a:r>
          </a:p>
        </p:txBody>
      </p:sp>
      <p:sp>
        <p:nvSpPr>
          <p:cNvPr id="3" name="Content Placeholder 2"/>
          <p:cNvSpPr>
            <a:spLocks noGrp="1"/>
          </p:cNvSpPr>
          <p:nvPr>
            <p:ph idx="1"/>
          </p:nvPr>
        </p:nvSpPr>
        <p:spPr/>
        <p:txBody>
          <a:bodyPr>
            <a:normAutofit fontScale="92500" lnSpcReduction="20000"/>
          </a:bodyPr>
          <a:lstStyle/>
          <a:p>
            <a:r>
              <a:rPr lang="en-CA" b="1" dirty="0" smtClean="0"/>
              <a:t>Sec. 25 - Making a Complaint</a:t>
            </a:r>
          </a:p>
          <a:p>
            <a:pPr marL="0" indent="0">
              <a:buNone/>
            </a:pPr>
            <a:r>
              <a:rPr lang="en-CA" b="1" dirty="0" smtClean="0"/>
              <a:t>A </a:t>
            </a:r>
            <a:r>
              <a:rPr lang="en-CA" b="1" dirty="0"/>
              <a:t>person who has reasonable grounds for believing that a person has contravened this Act may file with the executive director a complaint in a form acceptable to the commission.</a:t>
            </a:r>
          </a:p>
          <a:p>
            <a:pPr marL="0" indent="0">
              <a:buNone/>
            </a:pPr>
            <a:r>
              <a:rPr lang="en-CA" b="1" dirty="0" smtClean="0"/>
              <a:t>A </a:t>
            </a:r>
            <a:r>
              <a:rPr lang="en-CA" b="1" dirty="0"/>
              <a:t>complaint made </a:t>
            </a:r>
            <a:r>
              <a:rPr lang="en-CA" b="1" dirty="0" smtClean="0"/>
              <a:t>shall </a:t>
            </a:r>
            <a:r>
              <a:rPr lang="en-CA" b="1" dirty="0"/>
              <a:t>be made within 12 months after the alleged contravention occurs or, in the case of a continuing contravention, within 12 months after the last incidence of the alleged contravention.</a:t>
            </a:r>
          </a:p>
          <a:p>
            <a:pPr marL="0" indent="0">
              <a:buNone/>
            </a:pPr>
            <a:r>
              <a:rPr lang="en-CA" b="1" dirty="0" smtClean="0"/>
              <a:t> Where </a:t>
            </a:r>
            <a:r>
              <a:rPr lang="en-CA" b="1" dirty="0"/>
              <a:t>a complaint is made by a person other than the person who it is alleged was dealt with contrary to this Act, the executive director may refuse to accept the complaint unless the person alleged to be offended against consents</a:t>
            </a:r>
            <a:r>
              <a:rPr lang="en-CA" b="1" dirty="0" smtClean="0"/>
              <a:t>.</a:t>
            </a:r>
          </a:p>
          <a:p>
            <a:pPr marL="0" indent="0">
              <a:buNone/>
            </a:pPr>
            <a:r>
              <a:rPr lang="en-CA" b="1" dirty="0" smtClean="0"/>
              <a:t> </a:t>
            </a:r>
            <a:r>
              <a:rPr lang="en-CA" b="1" dirty="0"/>
              <a:t>The executive director shall serve each person who is alleged to have contravened this Act with a copy of the complaint unless the complaint is dismissed by the executive director or the commission under section 32 .</a:t>
            </a:r>
          </a:p>
          <a:p>
            <a:r>
              <a:rPr lang="en-CA" b="1" dirty="0" smtClean="0"/>
              <a:t>A </a:t>
            </a:r>
            <a:r>
              <a:rPr lang="en-CA" b="1" dirty="0"/>
              <a:t>person who makes a complaint under this section may withdraw the complaint at any time before the beginning of a </a:t>
            </a:r>
            <a:r>
              <a:rPr lang="en-CA" b="1" dirty="0" smtClean="0"/>
              <a:t>hearing.</a:t>
            </a:r>
            <a:endParaRPr lang="en-CA" b="1" dirty="0"/>
          </a:p>
        </p:txBody>
      </p:sp>
    </p:spTree>
    <p:extLst>
      <p:ext uri="{BB962C8B-B14F-4D97-AF65-F5344CB8AC3E}">
        <p14:creationId xmlns:p14="http://schemas.microsoft.com/office/powerpoint/2010/main" val="5019679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The Newfoundland and Labrador Human Rights Act</a:t>
            </a:r>
          </a:p>
        </p:txBody>
      </p:sp>
      <p:sp>
        <p:nvSpPr>
          <p:cNvPr id="3" name="Content Placeholder 2"/>
          <p:cNvSpPr>
            <a:spLocks noGrp="1"/>
          </p:cNvSpPr>
          <p:nvPr>
            <p:ph idx="1"/>
          </p:nvPr>
        </p:nvSpPr>
        <p:spPr/>
        <p:txBody>
          <a:bodyPr>
            <a:normAutofit fontScale="77500" lnSpcReduction="20000"/>
          </a:bodyPr>
          <a:lstStyle/>
          <a:p>
            <a:r>
              <a:rPr lang="en-CA" b="1" dirty="0" smtClean="0"/>
              <a:t>Sec. 26/27 – Making a complaint, and the investigation process</a:t>
            </a:r>
            <a:endParaRPr lang="en-CA" b="1" dirty="0"/>
          </a:p>
          <a:p>
            <a:r>
              <a:rPr lang="en-CA" b="1" dirty="0" smtClean="0"/>
              <a:t>After </a:t>
            </a:r>
            <a:r>
              <a:rPr lang="en-CA" b="1" dirty="0"/>
              <a:t>the </a:t>
            </a:r>
            <a:r>
              <a:rPr lang="en-CA" b="1" dirty="0" smtClean="0"/>
              <a:t>Human Rights Commission </a:t>
            </a:r>
            <a:r>
              <a:rPr lang="en-CA" b="1" dirty="0"/>
              <a:t>receives a complaint, the executive director, or a person acting on behalf of the executive director, shall, by mediation or other appropriate means, assist the parties to the complaint in attempting to settle it unless the complaint is dismissed, deferred or referred to a board of inquiry under this Part</a:t>
            </a:r>
            <a:r>
              <a:rPr lang="en-CA" b="1" dirty="0" smtClean="0"/>
              <a:t>.</a:t>
            </a:r>
          </a:p>
          <a:p>
            <a:r>
              <a:rPr lang="en-CA" b="1" dirty="0"/>
              <a:t>For the purpose of investigating a complaint, the executive director, or a person acting on behalf of the executive director, may</a:t>
            </a:r>
          </a:p>
          <a:p>
            <a:r>
              <a:rPr lang="en-CA" b="1" dirty="0"/>
              <a:t>             (a)  make oral or written inquiries of a person who has or may have information relevant to the complaint;</a:t>
            </a:r>
          </a:p>
          <a:p>
            <a:r>
              <a:rPr lang="en-CA" b="1" dirty="0"/>
              <a:t>             (b)  demand the production for examination of documents and records that are or may be relevant to the complaint; and</a:t>
            </a:r>
          </a:p>
          <a:p>
            <a:r>
              <a:rPr lang="en-CA" b="1" dirty="0"/>
              <a:t>             (c)  on giving a receipt for them, remove a document and record referred to in paragraph (b) from the building, receptacle or place where they are kept for the purpose of copying or taking extracts from them</a:t>
            </a:r>
            <a:r>
              <a:rPr lang="en-CA" b="1" dirty="0" smtClean="0"/>
              <a:t>.</a:t>
            </a:r>
          </a:p>
          <a:p>
            <a:r>
              <a:rPr lang="en-CA" b="1" dirty="0"/>
              <a:t>the executive director may apply to a judge of the Provincial Court for an order requiring the person to respond to the inquiry, to comply with the demand or to permit the removal.</a:t>
            </a:r>
          </a:p>
        </p:txBody>
      </p:sp>
    </p:spTree>
    <p:extLst>
      <p:ext uri="{BB962C8B-B14F-4D97-AF65-F5344CB8AC3E}">
        <p14:creationId xmlns:p14="http://schemas.microsoft.com/office/powerpoint/2010/main" val="386964124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The Newfoundland and Labrador Human Rights Act</a:t>
            </a:r>
          </a:p>
        </p:txBody>
      </p:sp>
      <p:sp>
        <p:nvSpPr>
          <p:cNvPr id="3" name="Content Placeholder 2"/>
          <p:cNvSpPr>
            <a:spLocks noGrp="1"/>
          </p:cNvSpPr>
          <p:nvPr>
            <p:ph idx="1"/>
          </p:nvPr>
        </p:nvSpPr>
        <p:spPr/>
        <p:txBody>
          <a:bodyPr>
            <a:normAutofit fontScale="55000" lnSpcReduction="20000"/>
          </a:bodyPr>
          <a:lstStyle/>
          <a:p>
            <a:r>
              <a:rPr lang="en-CA" b="1" dirty="0" smtClean="0"/>
              <a:t>Sec 45 - Offence</a:t>
            </a:r>
            <a:endParaRPr lang="en-CA" dirty="0"/>
          </a:p>
          <a:p>
            <a:r>
              <a:rPr lang="en-CA" dirty="0"/>
              <a:t>      </a:t>
            </a:r>
            <a:r>
              <a:rPr lang="en-CA" b="1" dirty="0"/>
              <a:t>45.</a:t>
            </a:r>
            <a:r>
              <a:rPr lang="en-CA" dirty="0"/>
              <a:t> (1) A person who</a:t>
            </a:r>
          </a:p>
          <a:p>
            <a:r>
              <a:rPr lang="en-CA" dirty="0"/>
              <a:t>             (a)  does anything prohibited by or refuses or neglects to do anything required under this Act;</a:t>
            </a:r>
          </a:p>
          <a:p>
            <a:r>
              <a:rPr lang="en-CA" dirty="0"/>
              <a:t>             (b)  deprives, abridges or attempts to deprive, abridge or restrict a person or class of persons in the enjoyment of a right under this Act;</a:t>
            </a:r>
          </a:p>
          <a:p>
            <a:r>
              <a:rPr lang="en-CA" dirty="0"/>
              <a:t>             (c)  makes a false statement or answer to a question put to him or her under this Act;</a:t>
            </a:r>
          </a:p>
          <a:p>
            <a:r>
              <a:rPr lang="en-CA" dirty="0"/>
              <a:t>             (d)  hinders, obstructs, molests or interferes with, or attempts to hinder, obstruct, molest or interfere with, the commission, a person acting under the authority of the commission, the executive director, a board of inquiry or another person acting under the authority of this Act in the exercise of his or her duties or powers under this Act; or</a:t>
            </a:r>
          </a:p>
          <a:p>
            <a:r>
              <a:rPr lang="en-CA" dirty="0"/>
              <a:t>             (e)  fails, refuses or neglects to comply with an order of a board of inquiry, or a part of an order,</a:t>
            </a:r>
          </a:p>
          <a:p>
            <a:r>
              <a:rPr lang="en-CA" dirty="0"/>
              <a:t>is guilty of an offence and liable on summary conviction</a:t>
            </a:r>
          </a:p>
          <a:p>
            <a:r>
              <a:rPr lang="en-CA" dirty="0"/>
              <a:t>              (f)  where a natural person, to a fine not exceeding $500; and</a:t>
            </a:r>
          </a:p>
          <a:p>
            <a:r>
              <a:rPr lang="en-CA" dirty="0"/>
              <a:t>             (g)  where a trade union, employers' organization, employment agency or a person other than a natural person, to a fine not exceeding $1,000.</a:t>
            </a:r>
          </a:p>
          <a:p>
            <a:r>
              <a:rPr lang="en-CA" dirty="0"/>
              <a:t>             (2)  Where an employer is convicted of an offence under this Act because of his or her having suspended, transferred, laid off or discharged an employee contrary to this Act, a Provincial Court judge may, after consideration has been given by the judge to all circumstances of the case, including wages, salary or remuneration earned with another employer by the employee, in addition to imposing a fine under subsection (1), order the employer</a:t>
            </a:r>
          </a:p>
          <a:p>
            <a:endParaRPr lang="en-CA" b="1" dirty="0"/>
          </a:p>
        </p:txBody>
      </p:sp>
    </p:spTree>
    <p:extLst>
      <p:ext uri="{BB962C8B-B14F-4D97-AF65-F5344CB8AC3E}">
        <p14:creationId xmlns:p14="http://schemas.microsoft.com/office/powerpoint/2010/main" val="13848977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Federal Legislation</a:t>
            </a:r>
            <a:endParaRPr lang="en-CA" dirty="0"/>
          </a:p>
        </p:txBody>
      </p:sp>
      <p:sp>
        <p:nvSpPr>
          <p:cNvPr id="7" name="Content Placeholder 2"/>
          <p:cNvSpPr txBox="1">
            <a:spLocks/>
          </p:cNvSpPr>
          <p:nvPr/>
        </p:nvSpPr>
        <p:spPr>
          <a:xfrm>
            <a:off x="3662101" y="2092469"/>
            <a:ext cx="7079673" cy="4351338"/>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r>
              <a:rPr lang="en-CA" b="1" dirty="0" smtClean="0"/>
              <a:t>FEDERAL LEGISLATION</a:t>
            </a:r>
          </a:p>
          <a:p>
            <a:pPr lvl="1"/>
            <a:r>
              <a:rPr lang="en-CA" b="1" dirty="0" smtClean="0"/>
              <a:t>The </a:t>
            </a:r>
            <a:r>
              <a:rPr lang="en-CA" b="1" dirty="0" smtClean="0">
                <a:hlinkClick r:id="rId2"/>
              </a:rPr>
              <a:t>Canada Labour Code</a:t>
            </a:r>
            <a:endParaRPr lang="en-CA" b="1" dirty="0" smtClean="0"/>
          </a:p>
          <a:p>
            <a:pPr lvl="1"/>
            <a:r>
              <a:rPr lang="en-CA" b="1" dirty="0" smtClean="0"/>
              <a:t>The </a:t>
            </a:r>
            <a:r>
              <a:rPr lang="en-CA" b="1" dirty="0" smtClean="0">
                <a:hlinkClick r:id="rId3"/>
              </a:rPr>
              <a:t>Canadian Human Rights Act</a:t>
            </a:r>
            <a:endParaRPr lang="en-CA" dirty="0"/>
          </a:p>
        </p:txBody>
      </p:sp>
      <p:pic>
        <p:nvPicPr>
          <p:cNvPr id="8" name="Picture 7"/>
          <p:cNvPicPr>
            <a:picLocks noChangeAspect="1"/>
          </p:cNvPicPr>
          <p:nvPr/>
        </p:nvPicPr>
        <p:blipFill>
          <a:blip r:embed="rId4"/>
          <a:stretch>
            <a:fillRect/>
          </a:stretch>
        </p:blipFill>
        <p:spPr>
          <a:xfrm>
            <a:off x="1485872" y="2092469"/>
            <a:ext cx="1893276" cy="946638"/>
          </a:xfrm>
          <a:prstGeom prst="rect">
            <a:avLst/>
          </a:prstGeom>
        </p:spPr>
      </p:pic>
    </p:spTree>
    <p:extLst>
      <p:ext uri="{BB962C8B-B14F-4D97-AF65-F5344CB8AC3E}">
        <p14:creationId xmlns:p14="http://schemas.microsoft.com/office/powerpoint/2010/main" val="10381077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Canada Labour code</a:t>
            </a:r>
            <a:endParaRPr lang="en-CA" dirty="0"/>
          </a:p>
        </p:txBody>
      </p:sp>
      <p:sp>
        <p:nvSpPr>
          <p:cNvPr id="3" name="Content Placeholder 2"/>
          <p:cNvSpPr>
            <a:spLocks noGrp="1"/>
          </p:cNvSpPr>
          <p:nvPr>
            <p:ph idx="1"/>
          </p:nvPr>
        </p:nvSpPr>
        <p:spPr/>
        <p:txBody>
          <a:bodyPr/>
          <a:lstStyle/>
          <a:p>
            <a:r>
              <a:rPr lang="en-CA" dirty="0" smtClean="0"/>
              <a:t>See overview </a:t>
            </a:r>
            <a:r>
              <a:rPr lang="en-CA" dirty="0"/>
              <a:t>of the Code @ </a:t>
            </a:r>
            <a:r>
              <a:rPr lang="en-CA" dirty="0">
                <a:hlinkClick r:id="rId2"/>
              </a:rPr>
              <a:t>http://</a:t>
            </a:r>
            <a:r>
              <a:rPr lang="en-CA" dirty="0" smtClean="0">
                <a:hlinkClick r:id="rId2"/>
              </a:rPr>
              <a:t>www.labour.gc.ca/eng/health_safety/pubs_hs/overview.shtml</a:t>
            </a:r>
            <a:endParaRPr lang="en-CA" dirty="0" smtClean="0"/>
          </a:p>
          <a:p>
            <a:endParaRPr lang="en-CA" dirty="0"/>
          </a:p>
        </p:txBody>
      </p:sp>
    </p:spTree>
    <p:extLst>
      <p:ext uri="{BB962C8B-B14F-4D97-AF65-F5344CB8AC3E}">
        <p14:creationId xmlns:p14="http://schemas.microsoft.com/office/powerpoint/2010/main" val="17804085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The </a:t>
            </a:r>
            <a:r>
              <a:rPr lang="en-CA" dirty="0" smtClean="0"/>
              <a:t>CANADIAN Human </a:t>
            </a:r>
            <a:r>
              <a:rPr lang="en-CA" dirty="0"/>
              <a:t>Rights Act</a:t>
            </a:r>
          </a:p>
        </p:txBody>
      </p:sp>
      <p:sp>
        <p:nvSpPr>
          <p:cNvPr id="3" name="Content Placeholder 2"/>
          <p:cNvSpPr>
            <a:spLocks noGrp="1"/>
          </p:cNvSpPr>
          <p:nvPr>
            <p:ph idx="1"/>
          </p:nvPr>
        </p:nvSpPr>
        <p:spPr/>
        <p:txBody>
          <a:bodyPr>
            <a:normAutofit/>
          </a:bodyPr>
          <a:lstStyle/>
          <a:p>
            <a:r>
              <a:rPr lang="en-CA" b="1" dirty="0"/>
              <a:t>See </a:t>
            </a:r>
            <a:r>
              <a:rPr lang="en-CA" b="1" dirty="0">
                <a:hlinkClick r:id="rId2"/>
              </a:rPr>
              <a:t>http://</a:t>
            </a:r>
            <a:r>
              <a:rPr lang="en-CA" b="1" dirty="0" smtClean="0">
                <a:hlinkClick r:id="rId2"/>
              </a:rPr>
              <a:t>laws-lois.justice.gc.ca/eng/acts/H-6/FullText.html</a:t>
            </a:r>
            <a:endParaRPr lang="en-CA" b="1" dirty="0" smtClean="0"/>
          </a:p>
          <a:p>
            <a:endParaRPr lang="en-CA" b="1" dirty="0"/>
          </a:p>
        </p:txBody>
      </p:sp>
    </p:spTree>
    <p:extLst>
      <p:ext uri="{BB962C8B-B14F-4D97-AF65-F5344CB8AC3E}">
        <p14:creationId xmlns:p14="http://schemas.microsoft.com/office/powerpoint/2010/main" val="9224947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lstStyle/>
          <a:p>
            <a:pPr marL="0" indent="0">
              <a:buNone/>
            </a:pPr>
            <a:r>
              <a:rPr lang="en-CA" dirty="0" smtClean="0"/>
              <a:t>Sec 2.1-The Employment statement – Must be in writing</a:t>
            </a:r>
          </a:p>
          <a:p>
            <a:r>
              <a:rPr lang="en-CA" u="sng" dirty="0" smtClean="0"/>
              <a:t>An </a:t>
            </a:r>
            <a:r>
              <a:rPr lang="en-CA" b="1" u="sng" dirty="0" smtClean="0"/>
              <a:t>employer shall </a:t>
            </a:r>
            <a:r>
              <a:rPr lang="en-CA" b="1" dirty="0" smtClean="0"/>
              <a:t>provide every employee with a statement in writing</a:t>
            </a:r>
            <a:r>
              <a:rPr lang="en-CA" dirty="0" smtClean="0"/>
              <a:t> of the terms and conditions of his or her employment.</a:t>
            </a:r>
          </a:p>
          <a:p>
            <a:r>
              <a:rPr lang="en-CA" u="sng" dirty="0" smtClean="0"/>
              <a:t>An employer shall </a:t>
            </a:r>
            <a:r>
              <a:rPr lang="en-CA" dirty="0" smtClean="0"/>
              <a:t>retain a copy of the statement referred to in subsection (1) and the employee shall be permitted to have access to it.</a:t>
            </a:r>
            <a:endParaRPr lang="en-CA" dirty="0"/>
          </a:p>
        </p:txBody>
      </p:sp>
    </p:spTree>
    <p:extLst>
      <p:ext uri="{BB962C8B-B14F-4D97-AF65-F5344CB8AC3E}">
        <p14:creationId xmlns:p14="http://schemas.microsoft.com/office/powerpoint/2010/main" val="11463837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lstStyle/>
          <a:p>
            <a:pPr marL="0" indent="0">
              <a:buNone/>
            </a:pPr>
            <a:r>
              <a:rPr lang="en-CA" b="1" dirty="0" smtClean="0"/>
              <a:t>Sec. 2.2 - A Copy </a:t>
            </a:r>
            <a:r>
              <a:rPr lang="en-CA" b="1" dirty="0"/>
              <a:t>of </a:t>
            </a:r>
            <a:r>
              <a:rPr lang="en-CA" b="1" dirty="0" smtClean="0"/>
              <a:t>Act must be available to all employees</a:t>
            </a:r>
            <a:endParaRPr lang="en-CA" dirty="0"/>
          </a:p>
          <a:p>
            <a:pPr marL="0" indent="0">
              <a:buNone/>
            </a:pPr>
            <a:endParaRPr lang="en-CA" dirty="0" smtClean="0"/>
          </a:p>
          <a:p>
            <a:pPr marL="0" indent="0">
              <a:buNone/>
            </a:pPr>
            <a:r>
              <a:rPr lang="en-CA" b="1" u="sng" dirty="0" smtClean="0"/>
              <a:t>An </a:t>
            </a:r>
            <a:r>
              <a:rPr lang="en-CA" b="1" u="sng" dirty="0"/>
              <a:t>employer shall </a:t>
            </a:r>
            <a:r>
              <a:rPr lang="en-CA" b="1" dirty="0"/>
              <a:t>display a copy of this Act and the regulations </a:t>
            </a:r>
            <a:r>
              <a:rPr lang="en-CA" dirty="0"/>
              <a:t>made under it in a prominent and visible place on his or her premises.</a:t>
            </a:r>
          </a:p>
          <a:p>
            <a:endParaRPr lang="en-CA" dirty="0"/>
          </a:p>
        </p:txBody>
      </p:sp>
    </p:spTree>
    <p:extLst>
      <p:ext uri="{BB962C8B-B14F-4D97-AF65-F5344CB8AC3E}">
        <p14:creationId xmlns:p14="http://schemas.microsoft.com/office/powerpoint/2010/main" val="831180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normAutofit lnSpcReduction="10000"/>
          </a:bodyPr>
          <a:lstStyle/>
          <a:p>
            <a:pPr marL="0" indent="0">
              <a:buNone/>
            </a:pPr>
            <a:r>
              <a:rPr lang="en-CA" b="1" dirty="0" smtClean="0"/>
              <a:t>Sec. 3 &amp; 4 Conditions – Cannot Contract BELOW the Act, but can contract ABOVE it.</a:t>
            </a:r>
            <a:endParaRPr lang="en-CA" dirty="0" smtClean="0"/>
          </a:p>
          <a:p>
            <a:pPr marL="0" indent="0">
              <a:buNone/>
            </a:pPr>
            <a:endParaRPr lang="en-CA" dirty="0"/>
          </a:p>
          <a:p>
            <a:pPr marL="0" indent="0">
              <a:buNone/>
            </a:pPr>
            <a:r>
              <a:rPr lang="en-CA" b="1" dirty="0" smtClean="0"/>
              <a:t>3</a:t>
            </a:r>
            <a:r>
              <a:rPr lang="en-CA" b="1" dirty="0"/>
              <a:t>.</a:t>
            </a:r>
            <a:r>
              <a:rPr lang="en-CA" dirty="0"/>
              <a:t> A term or condition in a contract of service that confers upon an employee </a:t>
            </a:r>
            <a:r>
              <a:rPr lang="en-CA" b="1" dirty="0"/>
              <a:t>conditions less favourable than the rights, benefits or privileges conferred upon the employee under this Act is void </a:t>
            </a:r>
            <a:r>
              <a:rPr lang="en-CA" dirty="0"/>
              <a:t>and of no </a:t>
            </a:r>
            <a:r>
              <a:rPr lang="en-CA" dirty="0" smtClean="0"/>
              <a:t>effect.</a:t>
            </a:r>
          </a:p>
          <a:p>
            <a:pPr marL="0" indent="0">
              <a:buNone/>
            </a:pPr>
            <a:endParaRPr lang="en-CA" b="1" dirty="0"/>
          </a:p>
          <a:p>
            <a:pPr marL="0" indent="0">
              <a:buNone/>
            </a:pPr>
            <a:r>
              <a:rPr lang="en-CA" b="1" dirty="0" smtClean="0"/>
              <a:t>4</a:t>
            </a:r>
            <a:r>
              <a:rPr lang="en-CA" b="1" dirty="0"/>
              <a:t>.</a:t>
            </a:r>
            <a:r>
              <a:rPr lang="en-CA" dirty="0"/>
              <a:t> </a:t>
            </a:r>
            <a:r>
              <a:rPr lang="en-CA" b="1" dirty="0"/>
              <a:t>Nothing in this Act prevents a contract of service from conferring upon an employee terms or conditions more favourable to the employee </a:t>
            </a:r>
            <a:r>
              <a:rPr lang="en-CA" dirty="0"/>
              <a:t>than the rights, benefits and privileges conferred upon the employee under this Act.</a:t>
            </a:r>
          </a:p>
          <a:p>
            <a:pPr marL="0" indent="0">
              <a:buNone/>
            </a:pPr>
            <a:r>
              <a:rPr lang="en-CA" dirty="0" smtClean="0"/>
              <a:t/>
            </a:r>
            <a:br>
              <a:rPr lang="en-CA" dirty="0" smtClean="0"/>
            </a:br>
            <a:endParaRPr lang="en-CA" dirty="0"/>
          </a:p>
        </p:txBody>
      </p:sp>
    </p:spTree>
    <p:extLst>
      <p:ext uri="{BB962C8B-B14F-4D97-AF65-F5344CB8AC3E}">
        <p14:creationId xmlns:p14="http://schemas.microsoft.com/office/powerpoint/2010/main" val="38038335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NL Labour Standards Act</a:t>
            </a:r>
            <a:endParaRPr lang="en-CA" b="1" dirty="0"/>
          </a:p>
        </p:txBody>
      </p:sp>
      <p:sp>
        <p:nvSpPr>
          <p:cNvPr id="3" name="Content Placeholder 2"/>
          <p:cNvSpPr>
            <a:spLocks noGrp="1"/>
          </p:cNvSpPr>
          <p:nvPr>
            <p:ph idx="1"/>
          </p:nvPr>
        </p:nvSpPr>
        <p:spPr/>
        <p:txBody>
          <a:bodyPr/>
          <a:lstStyle/>
          <a:p>
            <a:pPr marL="0" indent="0">
              <a:buNone/>
            </a:pPr>
            <a:r>
              <a:rPr lang="en-CA" b="1" dirty="0" smtClean="0"/>
              <a:t>Sec. 5 - Statutory deductions must be made by employer</a:t>
            </a:r>
          </a:p>
          <a:p>
            <a:pPr marL="0" indent="0">
              <a:buNone/>
            </a:pPr>
            <a:endParaRPr lang="en-CA" b="1" dirty="0" smtClean="0"/>
          </a:p>
          <a:p>
            <a:r>
              <a:rPr lang="en-CA" b="1" dirty="0" smtClean="0"/>
              <a:t>All wages paid to an employee by an employer under this Act or by a regulation or order made under this Act are subject to all deductions </a:t>
            </a:r>
            <a:r>
              <a:rPr lang="en-CA" dirty="0" smtClean="0"/>
              <a:t>that are required to be made from those wages under a statute of the province or of the Parliament of Canada.</a:t>
            </a:r>
            <a:endParaRPr lang="en-CA" dirty="0"/>
          </a:p>
        </p:txBody>
      </p:sp>
    </p:spTree>
    <p:extLst>
      <p:ext uri="{BB962C8B-B14F-4D97-AF65-F5344CB8AC3E}">
        <p14:creationId xmlns:p14="http://schemas.microsoft.com/office/powerpoint/2010/main" val="21950350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docProps/app.xml><?xml version="1.0" encoding="utf-8"?>
<Properties xmlns="http://schemas.openxmlformats.org/officeDocument/2006/extended-properties" xmlns:vt="http://schemas.openxmlformats.org/officeDocument/2006/docPropsVTypes">
  <Template>Banded</Template>
  <TotalTime>4712</TotalTime>
  <Words>6669</Words>
  <Application>Microsoft Office PowerPoint</Application>
  <PresentationFormat>Widescreen</PresentationFormat>
  <Paragraphs>346</Paragraphs>
  <Slides>56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56</vt:i4>
      </vt:variant>
    </vt:vector>
  </HeadingPairs>
  <TitlesOfParts>
    <vt:vector size="59" baseType="lpstr">
      <vt:lpstr>Corbel</vt:lpstr>
      <vt:lpstr>Wingdings</vt:lpstr>
      <vt:lpstr>Banded</vt:lpstr>
      <vt:lpstr>LW1210 - Labour Law</vt:lpstr>
      <vt:lpstr>Labour Laws</vt:lpstr>
      <vt:lpstr>Provincial and Federal Labour Legislation</vt:lpstr>
      <vt:lpstr>PROVINCIAL LEGISLATION</vt:lpstr>
      <vt:lpstr>Key Provision of the 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Act</vt:lpstr>
      <vt:lpstr>NL Labour Standards Regulations</vt:lpstr>
      <vt:lpstr>The Newfoundland and Labrador Human Rights Act </vt:lpstr>
      <vt:lpstr>The Newfoundland and Labrador Human Rights Act </vt:lpstr>
      <vt:lpstr>The Newfoundland and Labrador Human Rights Act</vt:lpstr>
      <vt:lpstr>The Newfoundland and Labrador Human Rights Act</vt:lpstr>
      <vt:lpstr>The Newfoundland and Labrador Human Rights Act</vt:lpstr>
      <vt:lpstr>The Newfoundland and Labrador Human Rights Act</vt:lpstr>
      <vt:lpstr>The Newfoundland and Labrador Human Rights Act</vt:lpstr>
      <vt:lpstr>The Newfoundland and Labrador Human Rights Act</vt:lpstr>
      <vt:lpstr>The Newfoundland and Labrador Human Rights Act</vt:lpstr>
      <vt:lpstr>The Newfoundland and Labrador Human Rights Act</vt:lpstr>
      <vt:lpstr>The Newfoundland and Labrador Human Rights Act</vt:lpstr>
      <vt:lpstr>The Newfoundland and Labrador Human Rights Act</vt:lpstr>
      <vt:lpstr>The Newfoundland and Labrador Human Rights Act</vt:lpstr>
      <vt:lpstr>The Newfoundland and Labrador Human Rights Act</vt:lpstr>
      <vt:lpstr>The Newfoundland and Labrador Human Rights Act</vt:lpstr>
      <vt:lpstr>The Newfoundland and Labrador Human Rights Act</vt:lpstr>
      <vt:lpstr>The Newfoundland and Labrador Human Rights Act</vt:lpstr>
      <vt:lpstr>Federal Legislation</vt:lpstr>
      <vt:lpstr>The Canada Labour code</vt:lpstr>
      <vt:lpstr>The CANADIAN Human Rights Act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LW1210 - Labour Law</dc:title>
  <dc:creator>Tilley, Paul (C'ville)</dc:creator>
  <cp:lastModifiedBy>Tilley, Paul (C'ville)</cp:lastModifiedBy>
  <cp:revision>33</cp:revision>
  <dcterms:created xsi:type="dcterms:W3CDTF">2015-03-20T14:58:59Z</dcterms:created>
  <dcterms:modified xsi:type="dcterms:W3CDTF">2015-03-24T16:20:28Z</dcterms:modified>
</cp:coreProperties>
</file>